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ppt/slideLayouts/slideLayout17.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theme/theme1.xml" ContentType="application/vnd.openxmlformats-officedocument.theme+xml"/>
  <Override PartName="/ppt/slideLayouts/slideLayout3.xml" ContentType="application/vnd.openxmlformats-officedocument.presentationml.slideLayout+xml"/>
  <Override PartName="/ppt/charts/chart1.xml" ContentType="application/vnd.openxmlformats-officedocument.drawingml.chart+xml"/>
  <Override PartName="/ppt/slideLayouts/slideLayout10.xml" ContentType="application/vnd.openxmlformats-officedocument.presentationml.slideLayout+xml"/>
  <Override PartName="/ppt/charts/chart2.xml" ContentType="application/vnd.openxmlformats-officedocument.drawingml.chart+xml"/>
  <Override PartName="/ppt/slideLayouts/slideLayout13.xml" ContentType="application/vnd.openxmlformats-officedocument.presentationml.slideLayout+xml"/>
  <Override PartName="/ppt/slides/slide1.xml" ContentType="application/vnd.openxmlformats-officedocument.presentationml.slide+xml"/>
  <Override PartName="/ppt/handoutMasters/handoutMaster1.xml" ContentType="application/vnd.openxmlformats-officedocument.presentationml.handoutMaster+xml"/>
  <Override PartName="/ppt/slideMasters/slideMaster1.xml" ContentType="application/vnd.openxmlformats-officedocument.presentationml.slideMaster+xml"/>
  <Override PartName="/ppt/slides/slide5.xml" ContentType="application/vnd.openxmlformats-officedocument.presentationml.slide+xml"/>
  <Override PartName="/ppt/presentation.xml" ContentType="application/vnd.openxmlformats-officedocument.presentationml.presentation.main+xml"/>
  <Override PartName="/ppt/theme/themeOverride1.xml" ContentType="application/vnd.openxmlformats-officedocument.themeOverride+xml"/>
  <Override PartName="/ppt/notesMasters/notesMaster1.xml" ContentType="application/vnd.openxmlformats-officedocument.presentationml.notesMaster+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21.xml" ContentType="application/vnd.openxmlformats-officedocument.presentationml.slideLayout+xml"/>
  <Override PartName="/ppt/slides/slide4.xml" ContentType="application/vnd.openxmlformats-officedocument.presentationml.slide+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9.xml" ContentType="application/vnd.openxmlformats-officedocument.presentationml.slideLayout+xml"/>
  <Override PartName="/ppt/slides/slide3.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ppt/theme/theme3.xml" ContentType="application/vnd.openxmlformats-officedocument.theme+xml"/>
  <Override PartName="/ppt/theme/themeOverride2.xml" ContentType="application/vnd.openxmlformats-officedocument.themeOverrid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312" r:id="rId2"/>
    <p:sldId id="313" r:id="rId3"/>
    <p:sldId id="341" r:id="rId4"/>
    <p:sldId id="342" r:id="rId5"/>
    <p:sldId id="321" r:id="rId6"/>
  </p:sldIdLst>
  <p:sldSz cx="12192000" cy="6858000"/>
  <p:notesSz cx="6797675" cy="9926638"/>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Standardabschnitt" id="{F4DF1F4C-E49E-4237-B790-375F69543CC5}">
          <p14:sldIdLst>
            <p14:sldId id="312"/>
            <p14:sldId id="313"/>
            <p14:sldId id="341"/>
            <p14:sldId id="342"/>
            <p14:sldId id="321"/>
          </p14:sldIdLst>
        </p14:section>
      </p14:sectionLst>
    </p:ext>
    <p:ext uri="{EFAFB233-063F-42B5-8137-9DF3F51BA10A}">
      <p15:sldGuideLst xmlns:p15="http://schemas.microsoft.com/office/powerpoint/2012/main">
        <p15:guide id="3" orient="horz" pos="3067" userDrawn="1">
          <p15:clr>
            <a:srgbClr val="A4A3A4"/>
          </p15:clr>
        </p15:guide>
        <p15:guide id="4" pos="211" userDrawn="1">
          <p15:clr>
            <a:srgbClr val="A4A3A4"/>
          </p15:clr>
        </p15:guide>
        <p15:guide id="5" pos="7469" userDrawn="1">
          <p15:clr>
            <a:srgbClr val="A4A3A4"/>
          </p15:clr>
        </p15:guide>
        <p15:guide id="6" orient="horz" pos="3974" userDrawn="1">
          <p15:clr>
            <a:srgbClr val="A4A3A4"/>
          </p15:clr>
        </p15:guide>
        <p15:guide id="9" orient="horz" pos="391" userDrawn="1">
          <p15:clr>
            <a:srgbClr val="A4A3A4"/>
          </p15:clr>
        </p15:guide>
        <p15:guide id="10" pos="323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C6A"/>
    <a:srgbClr val="911919"/>
    <a:srgbClr val="113E6D"/>
    <a:srgbClr val="D63517"/>
    <a:srgbClr val="B2CCED"/>
    <a:srgbClr val="347ABC"/>
    <a:srgbClr val="D43822"/>
    <a:srgbClr val="F2F2F2"/>
    <a:srgbClr val="3A61DE"/>
    <a:srgbClr val="F6E9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4660"/>
  </p:normalViewPr>
  <p:slideViewPr>
    <p:cSldViewPr>
      <p:cViewPr varScale="1">
        <p:scale>
          <a:sx n="75" d="100"/>
          <a:sy n="75" d="100"/>
        </p:scale>
        <p:origin x="273" y="27"/>
      </p:cViewPr>
      <p:guideLst>
        <p:guide orient="horz" pos="3067"/>
        <p:guide pos="211"/>
        <p:guide pos="7469"/>
        <p:guide orient="horz" pos="3974"/>
        <p:guide orient="horz" pos="391"/>
        <p:guide pos="3230"/>
      </p:guideLst>
    </p:cSldViewPr>
  </p:slideViewPr>
  <p:notesTextViewPr>
    <p:cViewPr>
      <p:scale>
        <a:sx n="3" d="2"/>
        <a:sy n="3" d="2"/>
      </p:scale>
      <p:origin x="0" y="0"/>
    </p:cViewPr>
  </p:notesTextViewPr>
  <p:notesViewPr>
    <p:cSldViewPr showGuides="1">
      <p:cViewPr varScale="1">
        <p:scale>
          <a:sx n="78" d="100"/>
          <a:sy n="78" d="100"/>
        </p:scale>
        <p:origin x="397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2" Type="http://schemas.openxmlformats.org/officeDocument/2006/relationships/oleObject" Target="file:///\\ad\Mein%20B&#252;ro%20Dokumente\1\Projekte\ID36\Wellen_2026\W455_11-14_09_2026\Pr&#228;sentation\MT_14-09-2026_Tabellenband%20-%20DIA%20-%20Grafiken.xlsm"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ad\Mein%20B&#252;ro%20Dokumente\1\Projekte\ID36\Wellen_2026\W455_11-14_09_2026\Pr&#228;sentation\MT_14-09-2026_Tabellenband%20-%20DIA%20-%20Grafiken.xlsm"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585858"/>
            </a:solidFill>
            <a:ln>
              <a:no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Tabelle1!$A$4:$A$6</c:f>
              <c:strCache>
                <c:ptCount val="3"/>
                <c:pt idx="0">
                  <c:v>Wer 45 Versicherungsjahre erreicht hat, sollte weiterhin früher abschlagsfrei in Rente gehen können.</c:v>
                </c:pt>
                <c:pt idx="1">
                  <c:v>Die Möglichkeit, nach 45 Versicherungsjahren abschlagfrei in Rente gehen zu können, sollte angesichts der finanziellen Belastung der Solidargemeinschaft abgeschafft werden.</c:v>
                </c:pt>
                <c:pt idx="2">
                  <c:v>weiß nicht / keine Angabe</c:v>
                </c:pt>
              </c:strCache>
            </c:strRef>
          </c:cat>
          <c:val>
            <c:numRef>
              <c:f>Tabelle1!$B$4:$B$6</c:f>
              <c:numCache>
                <c:formatCode>###0%</c:formatCode>
                <c:ptCount val="3"/>
                <c:pt idx="0">
                  <c:v>0.68861090450592599</c:v>
                </c:pt>
                <c:pt idx="1">
                  <c:v>0.19924068348180629</c:v>
                </c:pt>
                <c:pt idx="2">
                  <c:v>0.11214841201226967</c:v>
                </c:pt>
              </c:numCache>
            </c:numRef>
          </c:val>
          <c:extLst>
            <c:ext xmlns:c16="http://schemas.microsoft.com/office/drawing/2014/chart" uri="{C3380CC4-5D6E-409C-BE32-E72D297353CC}">
              <c16:uniqueId val="{00000000-8F43-481C-85EB-DED8DC6821FB}"/>
            </c:ext>
          </c:extLst>
        </c:ser>
        <c:dLbls>
          <c:showLegendKey val="0"/>
          <c:showVal val="1"/>
          <c:showCatName val="0"/>
          <c:showSerName val="0"/>
          <c:showPercent val="0"/>
          <c:showBubbleSize val="0"/>
        </c:dLbls>
        <c:gapWidth val="150"/>
        <c:overlap val="-25"/>
        <c:axId val="56896512"/>
        <c:axId val="56918784"/>
      </c:barChart>
      <c:catAx>
        <c:axId val="56896512"/>
        <c:scaling>
          <c:orientation val="minMax"/>
        </c:scaling>
        <c:delete val="0"/>
        <c:axPos val="b"/>
        <c:numFmt formatCode="General" sourceLinked="1"/>
        <c:majorTickMark val="none"/>
        <c:minorTickMark val="none"/>
        <c:tickLblPos val="nextTo"/>
        <c:spPr>
          <a:ln w="3175">
            <a:solidFill>
              <a:srgbClr val="868686"/>
            </a:solidFill>
          </a:ln>
        </c:spPr>
        <c:crossAx val="56918784"/>
        <c:crosses val="autoZero"/>
        <c:auto val="1"/>
        <c:lblAlgn val="ctr"/>
        <c:lblOffset val="100"/>
        <c:noMultiLvlLbl val="0"/>
      </c:catAx>
      <c:valAx>
        <c:axId val="56918784"/>
        <c:scaling>
          <c:orientation val="minMax"/>
        </c:scaling>
        <c:delete val="1"/>
        <c:axPos val="l"/>
        <c:numFmt formatCode="###0%" sourceLinked="1"/>
        <c:majorTickMark val="out"/>
        <c:minorTickMark val="none"/>
        <c:tickLblPos val="nextTo"/>
        <c:crossAx val="56896512"/>
        <c:crosses val="autoZero"/>
        <c:crossBetween val="between"/>
      </c:valAx>
      <c:spPr>
        <a:noFill/>
        <a:ln>
          <a:noFill/>
        </a:ln>
      </c:spPr>
    </c:plotArea>
    <c:plotVisOnly val="1"/>
    <c:dispBlanksAs val="gap"/>
    <c:showDLblsOverMax val="0"/>
  </c:chart>
  <c:spPr>
    <a:noFill/>
    <a:ln>
      <a:noFill/>
    </a:ln>
  </c:spPr>
  <c:txPr>
    <a:bodyPr/>
    <a:lstStyle/>
    <a:p>
      <a:pPr>
        <a:defRPr>
          <a:latin typeface="Calibri" panose="020F0502020204030204" pitchFamily="34" charset="0"/>
          <a:cs typeface="Calibri" panose="020F0502020204030204" pitchFamily="34" charset="0"/>
        </a:defRPr>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Tabelle1!$B$21</c:f>
              <c:strCache>
                <c:ptCount val="1"/>
                <c:pt idx="0">
                  <c:v>18 bis 29 Jahre</c:v>
                </c:pt>
              </c:strCache>
            </c:strRef>
          </c:tx>
          <c:spPr>
            <a:solidFill>
              <a:srgbClr val="142234"/>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Tabelle1!$A$22:$A$24</c:f>
              <c:strCache>
                <c:ptCount val="3"/>
                <c:pt idx="0">
                  <c:v>Wer 45 Versicherungsjahre erreicht hat, sollte weiterhin früher abschlagsfrei in Rente gehen können.</c:v>
                </c:pt>
                <c:pt idx="1">
                  <c:v>Die Möglichkeit, nach 45 Versicherungsjahren abschlagfrei in Rente gehen zu können, sollte angesichts der finanziellen Belastung der Solidargemeinschaft abgeschafft werden.</c:v>
                </c:pt>
                <c:pt idx="2">
                  <c:v>weiß nicht / keine Angabe</c:v>
                </c:pt>
              </c:strCache>
            </c:strRef>
          </c:cat>
          <c:val>
            <c:numRef>
              <c:f>Tabelle1!$B$22:$B$24</c:f>
              <c:numCache>
                <c:formatCode>###0%</c:formatCode>
                <c:ptCount val="3"/>
                <c:pt idx="0">
                  <c:v>0.50504392809331355</c:v>
                </c:pt>
                <c:pt idx="1">
                  <c:v>0.2777224325296811</c:v>
                </c:pt>
                <c:pt idx="2">
                  <c:v>0.21723363937700529</c:v>
                </c:pt>
              </c:numCache>
            </c:numRef>
          </c:val>
          <c:extLst>
            <c:ext xmlns:c16="http://schemas.microsoft.com/office/drawing/2014/chart" uri="{C3380CC4-5D6E-409C-BE32-E72D297353CC}">
              <c16:uniqueId val="{00000000-CB3C-4938-8FEF-ACA16F6F3213}"/>
            </c:ext>
          </c:extLst>
        </c:ser>
        <c:ser>
          <c:idx val="0"/>
          <c:order val="1"/>
          <c:tx>
            <c:strRef>
              <c:f>Tabelle1!$C$21</c:f>
              <c:strCache>
                <c:ptCount val="1"/>
                <c:pt idx="0">
                  <c:v>30 bis 39 Jahre</c:v>
                </c:pt>
              </c:strCache>
            </c:strRef>
          </c:tx>
          <c:spPr>
            <a:solidFill>
              <a:srgbClr val="25406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Tabelle1!$A$22:$A$24</c:f>
              <c:strCache>
                <c:ptCount val="3"/>
                <c:pt idx="0">
                  <c:v>Wer 45 Versicherungsjahre erreicht hat, sollte weiterhin früher abschlagsfrei in Rente gehen können.</c:v>
                </c:pt>
                <c:pt idx="1">
                  <c:v>Die Möglichkeit, nach 45 Versicherungsjahren abschlagfrei in Rente gehen zu können, sollte angesichts der finanziellen Belastung der Solidargemeinschaft abgeschafft werden.</c:v>
                </c:pt>
                <c:pt idx="2">
                  <c:v>weiß nicht / keine Angabe</c:v>
                </c:pt>
              </c:strCache>
            </c:strRef>
          </c:cat>
          <c:val>
            <c:numRef>
              <c:f>Tabelle1!$C$22:$C$24</c:f>
              <c:numCache>
                <c:formatCode>###0%</c:formatCode>
                <c:ptCount val="3"/>
                <c:pt idx="0">
                  <c:v>0.63145034849138959</c:v>
                </c:pt>
                <c:pt idx="1">
                  <c:v>0.24779399514082098</c:v>
                </c:pt>
                <c:pt idx="2">
                  <c:v>0.12075565636778922</c:v>
                </c:pt>
              </c:numCache>
            </c:numRef>
          </c:val>
          <c:extLst>
            <c:ext xmlns:c16="http://schemas.microsoft.com/office/drawing/2014/chart" uri="{C3380CC4-5D6E-409C-BE32-E72D297353CC}">
              <c16:uniqueId val="{00000001-CB3C-4938-8FEF-ACA16F6F3213}"/>
            </c:ext>
          </c:extLst>
        </c:ser>
        <c:ser>
          <c:idx val="2"/>
          <c:order val="2"/>
          <c:tx>
            <c:strRef>
              <c:f>Tabelle1!$D$21</c:f>
              <c:strCache>
                <c:ptCount val="1"/>
                <c:pt idx="0">
                  <c:v>40 bis 49 Jahre</c:v>
                </c:pt>
              </c:strCache>
            </c:strRef>
          </c:tx>
          <c:spPr>
            <a:solidFill>
              <a:srgbClr val="37609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Tabelle1!$A$22:$A$24</c:f>
              <c:strCache>
                <c:ptCount val="3"/>
                <c:pt idx="0">
                  <c:v>Wer 45 Versicherungsjahre erreicht hat, sollte weiterhin früher abschlagsfrei in Rente gehen können.</c:v>
                </c:pt>
                <c:pt idx="1">
                  <c:v>Die Möglichkeit, nach 45 Versicherungsjahren abschlagfrei in Rente gehen zu können, sollte angesichts der finanziellen Belastung der Solidargemeinschaft abgeschafft werden.</c:v>
                </c:pt>
                <c:pt idx="2">
                  <c:v>weiß nicht / keine Angabe</c:v>
                </c:pt>
              </c:strCache>
            </c:strRef>
          </c:cat>
          <c:val>
            <c:numRef>
              <c:f>Tabelle1!$D$22:$D$24</c:f>
              <c:numCache>
                <c:formatCode>###0%</c:formatCode>
                <c:ptCount val="3"/>
                <c:pt idx="0">
                  <c:v>0.6663302661611461</c:v>
                </c:pt>
                <c:pt idx="1">
                  <c:v>0.19861723466965384</c:v>
                </c:pt>
                <c:pt idx="2">
                  <c:v>0.13505249916920065</c:v>
                </c:pt>
              </c:numCache>
            </c:numRef>
          </c:val>
          <c:extLst>
            <c:ext xmlns:c16="http://schemas.microsoft.com/office/drawing/2014/chart" uri="{C3380CC4-5D6E-409C-BE32-E72D297353CC}">
              <c16:uniqueId val="{00000002-CB3C-4938-8FEF-ACA16F6F3213}"/>
            </c:ext>
          </c:extLst>
        </c:ser>
        <c:ser>
          <c:idx val="3"/>
          <c:order val="3"/>
          <c:tx>
            <c:strRef>
              <c:f>Tabelle1!$E$21</c:f>
              <c:strCache>
                <c:ptCount val="1"/>
                <c:pt idx="0">
                  <c:v>50 bis 59 Jahre</c:v>
                </c:pt>
              </c:strCache>
            </c:strRef>
          </c:tx>
          <c:spPr>
            <a:solidFill>
              <a:srgbClr val="558ED5"/>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Tabelle1!$A$22:$A$24</c:f>
              <c:strCache>
                <c:ptCount val="3"/>
                <c:pt idx="0">
                  <c:v>Wer 45 Versicherungsjahre erreicht hat, sollte weiterhin früher abschlagsfrei in Rente gehen können.</c:v>
                </c:pt>
                <c:pt idx="1">
                  <c:v>Die Möglichkeit, nach 45 Versicherungsjahren abschlagfrei in Rente gehen zu können, sollte angesichts der finanziellen Belastung der Solidargemeinschaft abgeschafft werden.</c:v>
                </c:pt>
                <c:pt idx="2">
                  <c:v>weiß nicht / keine Angabe</c:v>
                </c:pt>
              </c:strCache>
            </c:strRef>
          </c:cat>
          <c:val>
            <c:numRef>
              <c:f>Tabelle1!$E$22:$E$24</c:f>
              <c:numCache>
                <c:formatCode>###0%</c:formatCode>
                <c:ptCount val="3"/>
                <c:pt idx="0">
                  <c:v>0.78494995678705104</c:v>
                </c:pt>
                <c:pt idx="1">
                  <c:v>0.1388867520334448</c:v>
                </c:pt>
                <c:pt idx="2">
                  <c:v>7.6163291179504392E-2</c:v>
                </c:pt>
              </c:numCache>
            </c:numRef>
          </c:val>
          <c:extLst>
            <c:ext xmlns:c16="http://schemas.microsoft.com/office/drawing/2014/chart" uri="{C3380CC4-5D6E-409C-BE32-E72D297353CC}">
              <c16:uniqueId val="{00000003-CB3C-4938-8FEF-ACA16F6F3213}"/>
            </c:ext>
          </c:extLst>
        </c:ser>
        <c:ser>
          <c:idx val="4"/>
          <c:order val="4"/>
          <c:tx>
            <c:strRef>
              <c:f>Tabelle1!$F$21</c:f>
              <c:strCache>
                <c:ptCount val="1"/>
                <c:pt idx="0">
                  <c:v>60 bis 69 Jahre</c:v>
                </c:pt>
              </c:strCache>
            </c:strRef>
          </c:tx>
          <c:spPr>
            <a:solidFill>
              <a:srgbClr val="80ABE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Tabelle1!$A$22:$A$24</c:f>
              <c:strCache>
                <c:ptCount val="3"/>
                <c:pt idx="0">
                  <c:v>Wer 45 Versicherungsjahre erreicht hat, sollte weiterhin früher abschlagsfrei in Rente gehen können.</c:v>
                </c:pt>
                <c:pt idx="1">
                  <c:v>Die Möglichkeit, nach 45 Versicherungsjahren abschlagfrei in Rente gehen zu können, sollte angesichts der finanziellen Belastung der Solidargemeinschaft abgeschafft werden.</c:v>
                </c:pt>
                <c:pt idx="2">
                  <c:v>weiß nicht / keine Angabe</c:v>
                </c:pt>
              </c:strCache>
            </c:strRef>
          </c:cat>
          <c:val>
            <c:numRef>
              <c:f>Tabelle1!$F$22:$F$24</c:f>
              <c:numCache>
                <c:formatCode>###0%</c:formatCode>
                <c:ptCount val="3"/>
                <c:pt idx="0">
                  <c:v>0.84122019886900812</c:v>
                </c:pt>
                <c:pt idx="1">
                  <c:v>9.8492901424458379E-2</c:v>
                </c:pt>
                <c:pt idx="2">
                  <c:v>6.0286899706532872E-2</c:v>
                </c:pt>
              </c:numCache>
            </c:numRef>
          </c:val>
          <c:extLst>
            <c:ext xmlns:c16="http://schemas.microsoft.com/office/drawing/2014/chart" uri="{C3380CC4-5D6E-409C-BE32-E72D297353CC}">
              <c16:uniqueId val="{00000004-CB3C-4938-8FEF-ACA16F6F3213}"/>
            </c:ext>
          </c:extLst>
        </c:ser>
        <c:ser>
          <c:idx val="5"/>
          <c:order val="5"/>
          <c:tx>
            <c:strRef>
              <c:f>Tabelle1!$G$21</c:f>
              <c:strCache>
                <c:ptCount val="1"/>
                <c:pt idx="0">
                  <c:v>ab 70 Jahre</c:v>
                </c:pt>
              </c:strCache>
            </c:strRef>
          </c:tx>
          <c:spPr>
            <a:solidFill>
              <a:srgbClr val="B9CDE5"/>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Tabelle1!$A$22:$A$24</c:f>
              <c:strCache>
                <c:ptCount val="3"/>
                <c:pt idx="0">
                  <c:v>Wer 45 Versicherungsjahre erreicht hat, sollte weiterhin früher abschlagsfrei in Rente gehen können.</c:v>
                </c:pt>
                <c:pt idx="1">
                  <c:v>Die Möglichkeit, nach 45 Versicherungsjahren abschlagfrei in Rente gehen zu können, sollte angesichts der finanziellen Belastung der Solidargemeinschaft abgeschafft werden.</c:v>
                </c:pt>
                <c:pt idx="2">
                  <c:v>weiß nicht / keine Angabe</c:v>
                </c:pt>
              </c:strCache>
            </c:strRef>
          </c:cat>
          <c:val>
            <c:numRef>
              <c:f>Tabelle1!$G$22:$G$24</c:f>
              <c:numCache>
                <c:formatCode>###0%</c:formatCode>
                <c:ptCount val="3"/>
                <c:pt idx="0">
                  <c:v>0.68235430843723976</c:v>
                </c:pt>
                <c:pt idx="1">
                  <c:v>0.23637281895821119</c:v>
                </c:pt>
                <c:pt idx="2">
                  <c:v>8.1272872604550864E-2</c:v>
                </c:pt>
              </c:numCache>
            </c:numRef>
          </c:val>
          <c:extLst>
            <c:ext xmlns:c16="http://schemas.microsoft.com/office/drawing/2014/chart" uri="{C3380CC4-5D6E-409C-BE32-E72D297353CC}">
              <c16:uniqueId val="{00000005-CB3C-4938-8FEF-ACA16F6F3213}"/>
            </c:ext>
          </c:extLst>
        </c:ser>
        <c:dLbls>
          <c:showLegendKey val="0"/>
          <c:showVal val="1"/>
          <c:showCatName val="0"/>
          <c:showSerName val="0"/>
          <c:showPercent val="0"/>
          <c:showBubbleSize val="0"/>
        </c:dLbls>
        <c:gapWidth val="150"/>
        <c:overlap val="-25"/>
        <c:axId val="184621312"/>
        <c:axId val="184639488"/>
      </c:barChart>
      <c:catAx>
        <c:axId val="184621312"/>
        <c:scaling>
          <c:orientation val="minMax"/>
        </c:scaling>
        <c:delete val="0"/>
        <c:axPos val="b"/>
        <c:numFmt formatCode="General" sourceLinked="1"/>
        <c:majorTickMark val="none"/>
        <c:minorTickMark val="none"/>
        <c:tickLblPos val="nextTo"/>
        <c:spPr>
          <a:ln w="3175"/>
        </c:spPr>
        <c:crossAx val="184639488"/>
        <c:crosses val="autoZero"/>
        <c:auto val="1"/>
        <c:lblAlgn val="ctr"/>
        <c:lblOffset val="100"/>
        <c:noMultiLvlLbl val="0"/>
      </c:catAx>
      <c:valAx>
        <c:axId val="184639488"/>
        <c:scaling>
          <c:orientation val="minMax"/>
        </c:scaling>
        <c:delete val="1"/>
        <c:axPos val="l"/>
        <c:numFmt formatCode="###0%" sourceLinked="1"/>
        <c:majorTickMark val="out"/>
        <c:minorTickMark val="none"/>
        <c:tickLblPos val="nextTo"/>
        <c:crossAx val="184621312"/>
        <c:crosses val="autoZero"/>
        <c:crossBetween val="between"/>
      </c:valAx>
      <c:spPr>
        <a:noFill/>
        <a:ln>
          <a:noFill/>
        </a:ln>
      </c:spPr>
    </c:plotArea>
    <c:legend>
      <c:legendPos val="t"/>
      <c:overlay val="0"/>
    </c:legend>
    <c:plotVisOnly val="1"/>
    <c:dispBlanksAs val="gap"/>
    <c:showDLblsOverMax val="0"/>
  </c:chart>
  <c:spPr>
    <a:noFill/>
    <a:ln>
      <a:noFill/>
    </a:ln>
  </c:spPr>
  <c:txPr>
    <a:bodyPr/>
    <a:lstStyle/>
    <a:p>
      <a:pPr>
        <a:defRPr sz="1000">
          <a:latin typeface="Calibri" panose="020F0502020204030204" pitchFamily="34" charset="0"/>
          <a:cs typeface="Calibri" panose="020F0502020204030204" pitchFamily="34" charset="0"/>
        </a:defRPr>
      </a:pPr>
      <a:endParaRPr lang="de-DE"/>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55CD0465-35AE-4D4C-859B-C161C957E0E1}" type="datetimeFigureOut">
              <a:rPr lang="de-DE" smtClean="0"/>
              <a:t>17.09.2026</a:t>
            </a:fld>
            <a:endParaRPr lang="de-DE"/>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259D098-D779-4928-9622-DC9A13D70CB1}" type="slidenum">
              <a:rPr lang="de-DE" smtClean="0"/>
              <a:t>‹Nr.›</a:t>
            </a:fld>
            <a:endParaRPr lang="de-DE"/>
          </a:p>
        </p:txBody>
      </p:sp>
    </p:spTree>
    <p:extLst>
      <p:ext uri="{BB962C8B-B14F-4D97-AF65-F5344CB8AC3E}">
        <p14:creationId xmlns:p14="http://schemas.microsoft.com/office/powerpoint/2010/main" val="41871740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54B7C1C-C2AC-42F2-B445-2038CADFE058}" type="datetimeFigureOut">
              <a:rPr lang="de-DE" smtClean="0"/>
              <a:t>17.09.2026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ED2F750-2C3D-4909-A95E-325D1E363939}" type="slidenum">
              <a:rPr lang="de-DE" smtClean="0"/>
              <a:t>‹Nr.›</a:t>
            </a:fld>
            <a:endParaRPr lang="de-DE"/>
          </a:p>
        </p:txBody>
      </p:sp>
    </p:spTree>
    <p:extLst>
      <p:ext uri="{BB962C8B-B14F-4D97-AF65-F5344CB8AC3E}">
        <p14:creationId xmlns:p14="http://schemas.microsoft.com/office/powerpoint/2010/main" val="2474158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5" name="Rechteck 4"/>
          <p:cNvSpPr/>
          <p:nvPr/>
        </p:nvSpPr>
        <p:spPr>
          <a:xfrm>
            <a:off x="4092915" y="4221164"/>
            <a:ext cx="8099087" cy="836872"/>
          </a:xfrm>
          <a:prstGeom prst="rect">
            <a:avLst/>
          </a:prstGeom>
          <a:solidFill>
            <a:srgbClr val="9119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sp>
        <p:nvSpPr>
          <p:cNvPr id="6" name="Rechteck 5"/>
          <p:cNvSpPr/>
          <p:nvPr/>
        </p:nvSpPr>
        <p:spPr>
          <a:xfrm>
            <a:off x="2" y="4221163"/>
            <a:ext cx="551382" cy="1249362"/>
          </a:xfrm>
          <a:prstGeom prst="rect">
            <a:avLst/>
          </a:prstGeom>
          <a:solidFill>
            <a:srgbClr val="113C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sp>
        <p:nvSpPr>
          <p:cNvPr id="2" name="Titel 1"/>
          <p:cNvSpPr>
            <a:spLocks noGrp="1"/>
          </p:cNvSpPr>
          <p:nvPr>
            <p:ph type="ctrTitle"/>
          </p:nvPr>
        </p:nvSpPr>
        <p:spPr>
          <a:xfrm>
            <a:off x="1487488" y="548687"/>
            <a:ext cx="10363200" cy="1470025"/>
          </a:xfrm>
        </p:spPr>
        <p:txBody>
          <a:bodyPr>
            <a:normAutofit/>
          </a:bodyPr>
          <a:lstStyle>
            <a:lvl1pPr algn="r">
              <a:defRPr sz="4000" b="1">
                <a:latin typeface="Calibri" panose="020F0502020204030204" pitchFamily="34" charset="0"/>
                <a:cs typeface="Calibri" panose="020F0502020204030204" pitchFamily="34" charset="0"/>
              </a:defRPr>
            </a:lvl1pPr>
          </a:lstStyle>
          <a:p>
            <a:r>
              <a:rPr lang="de-DE" dirty="0"/>
              <a:t>Titelmasterformat durch Klicken bearbeiten</a:t>
            </a:r>
          </a:p>
        </p:txBody>
      </p:sp>
      <p:sp>
        <p:nvSpPr>
          <p:cNvPr id="3" name="Untertitel 2"/>
          <p:cNvSpPr>
            <a:spLocks noGrp="1"/>
          </p:cNvSpPr>
          <p:nvPr>
            <p:ph type="subTitle" idx="1"/>
          </p:nvPr>
        </p:nvSpPr>
        <p:spPr>
          <a:xfrm>
            <a:off x="1489789" y="2032122"/>
            <a:ext cx="10358603" cy="1180854"/>
          </a:xfrm>
        </p:spPr>
        <p:txBody>
          <a:bodyPr/>
          <a:lstStyle>
            <a:lvl1pPr marL="0" indent="0" algn="r">
              <a:buNone/>
              <a:defRPr sz="3600">
                <a:solidFill>
                  <a:schemeClr val="tx1"/>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5" name="Textplatzhalter 14"/>
          <p:cNvSpPr>
            <a:spLocks noGrp="1"/>
          </p:cNvSpPr>
          <p:nvPr>
            <p:ph type="body" sz="quarter" idx="11"/>
          </p:nvPr>
        </p:nvSpPr>
        <p:spPr>
          <a:xfrm>
            <a:off x="1488549" y="3306585"/>
            <a:ext cx="10361083" cy="756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a:buNone/>
              <a:defRPr lang="de-DE" sz="2800" smtClean="0">
                <a:solidFill>
                  <a:schemeClr val="bg1">
                    <a:lumMod val="50000"/>
                  </a:schemeClr>
                </a:solidFill>
                <a:latin typeface="Calibri" panose="020F0502020204030204" pitchFamily="34" charset="0"/>
                <a:cs typeface="Calibri" panose="020F0502020204030204" pitchFamily="34" charset="0"/>
              </a:defRPr>
            </a:lvl1pPr>
            <a:lvl2pPr marL="457200" indent="0" algn="r">
              <a:buNone/>
              <a:defRPr lang="de-DE" smtClean="0">
                <a:solidFill>
                  <a:schemeClr val="tx1">
                    <a:tint val="75000"/>
                  </a:schemeClr>
                </a:solidFill>
              </a:defRPr>
            </a:lvl2pPr>
            <a:lvl3pPr marL="914400" indent="0" algn="r">
              <a:buNone/>
              <a:defRPr lang="de-DE" smtClean="0">
                <a:solidFill>
                  <a:schemeClr val="tx1">
                    <a:tint val="75000"/>
                  </a:schemeClr>
                </a:solidFill>
              </a:defRPr>
            </a:lvl3pPr>
            <a:lvl4pPr marL="1371600" indent="0" algn="r">
              <a:buNone/>
              <a:defRPr lang="de-DE" smtClean="0">
                <a:solidFill>
                  <a:schemeClr val="tx1">
                    <a:tint val="75000"/>
                  </a:schemeClr>
                </a:solidFill>
              </a:defRPr>
            </a:lvl4pPr>
            <a:lvl5pPr marL="1828800" indent="0" algn="r">
              <a:buNone/>
              <a:defRPr lang="de-DE">
                <a:solidFill>
                  <a:schemeClr val="tx1">
                    <a:tint val="75000"/>
                  </a:schemeClr>
                </a:solidFill>
              </a:defRPr>
            </a:lvl5pPr>
          </a:lstStyle>
          <a:p>
            <a:pPr marL="342900" lvl="0" indent="-342900" algn="r"/>
            <a:r>
              <a:rPr lang="de-DE" dirty="0"/>
              <a:t>Formatvorlagen des Textmasters bearbeiten</a:t>
            </a:r>
          </a:p>
          <a:p>
            <a:pPr marL="742950" lvl="1" indent="-285750" algn="ctr"/>
            <a:r>
              <a:rPr lang="de-DE" dirty="0"/>
              <a:t>Zweite Ebene</a:t>
            </a:r>
          </a:p>
          <a:p>
            <a:pPr marL="1143000" lvl="2" indent="-228600" algn="ctr"/>
            <a:r>
              <a:rPr lang="de-DE" dirty="0"/>
              <a:t>Dritte Ebene</a:t>
            </a:r>
          </a:p>
          <a:p>
            <a:pPr marL="1600200" lvl="3" indent="-228600" algn="ctr"/>
            <a:r>
              <a:rPr lang="de-DE" dirty="0"/>
              <a:t>Vierte Ebene</a:t>
            </a:r>
          </a:p>
          <a:p>
            <a:pPr marL="2057400" lvl="4" indent="-228600" algn="ctr"/>
            <a:r>
              <a:rPr lang="de-DE" dirty="0"/>
              <a:t>Fünfte Ebene</a:t>
            </a:r>
          </a:p>
        </p:txBody>
      </p:sp>
      <p:sp>
        <p:nvSpPr>
          <p:cNvPr id="12" name="Rechteck 11">
            <a:extLst>
              <a:ext uri="{FF2B5EF4-FFF2-40B4-BE49-F238E27FC236}">
                <a16:creationId xmlns:a16="http://schemas.microsoft.com/office/drawing/2014/main" id="{F627F0B4-DB34-4563-ADDD-8C89EC198F85}"/>
              </a:ext>
            </a:extLst>
          </p:cNvPr>
          <p:cNvSpPr/>
          <p:nvPr userDrawn="1"/>
        </p:nvSpPr>
        <p:spPr>
          <a:xfrm>
            <a:off x="4092915" y="5058036"/>
            <a:ext cx="8099087" cy="412492"/>
          </a:xfrm>
          <a:prstGeom prst="rect">
            <a:avLst/>
          </a:prstGeom>
          <a:solidFill>
            <a:srgbClr val="113C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632" y="4221325"/>
            <a:ext cx="3193036" cy="1249200"/>
          </a:xfrm>
          <a:prstGeom prst="rect">
            <a:avLst/>
          </a:prstGeom>
        </p:spPr>
      </p:pic>
    </p:spTree>
    <p:extLst>
      <p:ext uri="{BB962C8B-B14F-4D97-AF65-F5344CB8AC3E}">
        <p14:creationId xmlns:p14="http://schemas.microsoft.com/office/powerpoint/2010/main" val="125125527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el und Text (Logo normal)">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4433" y="748712"/>
            <a:ext cx="11520000" cy="5488364"/>
          </a:xfrm>
        </p:spPr>
        <p:txBody>
          <a:bodyPr>
            <a:noAutofit/>
          </a:bodyPr>
          <a:lstStyle>
            <a:lvl1pPr marL="0" indent="0">
              <a:spcBef>
                <a:spcPts val="0"/>
              </a:spcBef>
              <a:spcAft>
                <a:spcPts val="600"/>
              </a:spcAft>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sp>
        <p:nvSpPr>
          <p:cNvPr id="11" name="Foliennummernplatzhalter 5"/>
          <p:cNvSpPr txBox="1">
            <a:spLocks/>
          </p:cNvSpPr>
          <p:nvPr userDrawn="1"/>
        </p:nvSpPr>
        <p:spPr>
          <a:xfrm>
            <a:off x="143341" y="6377349"/>
            <a:ext cx="768083"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15" name="Textplatzhalter 21"/>
          <p:cNvSpPr>
            <a:spLocks noGrp="1"/>
          </p:cNvSpPr>
          <p:nvPr>
            <p:ph type="body" sz="quarter" idx="17"/>
          </p:nvPr>
        </p:nvSpPr>
        <p:spPr>
          <a:xfrm>
            <a:off x="911426" y="6377066"/>
            <a:ext cx="9793086"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6" name="Gerader Verbinder 15"/>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pic>
        <p:nvPicPr>
          <p:cNvPr id="18" name="Grafik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16623" y="6377349"/>
            <a:ext cx="1039807" cy="406800"/>
          </a:xfrm>
          <a:prstGeom prst="rect">
            <a:avLst/>
          </a:prstGeom>
        </p:spPr>
      </p:pic>
    </p:spTree>
    <p:extLst>
      <p:ext uri="{BB962C8B-B14F-4D97-AF65-F5344CB8AC3E}">
        <p14:creationId xmlns:p14="http://schemas.microsoft.com/office/powerpoint/2010/main" val="239283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Grafik und Text (Logo normal)">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39" y="6377349"/>
            <a:ext cx="768084"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22" name="Textplatzhalter 21"/>
          <p:cNvSpPr>
            <a:spLocks noGrp="1"/>
          </p:cNvSpPr>
          <p:nvPr>
            <p:ph type="body" sz="quarter" idx="15"/>
          </p:nvPr>
        </p:nvSpPr>
        <p:spPr>
          <a:xfrm>
            <a:off x="334433" y="4868870"/>
            <a:ext cx="11520000" cy="1375789"/>
          </a:xfrm>
        </p:spPr>
        <p:txBody>
          <a:bodyPr>
            <a:noAutofit/>
          </a:bodyPr>
          <a:lstStyle>
            <a:lvl1pPr marL="0" indent="0">
              <a:spcBef>
                <a:spcPts val="0"/>
              </a:spcBef>
              <a:spcAft>
                <a:spcPts val="300"/>
              </a:spcAft>
              <a:buNone/>
              <a:defRPr sz="1600">
                <a:latin typeface="Calibri" panose="020F0502020204030204" pitchFamily="34" charset="0"/>
                <a:cs typeface="Calibri" panose="020F0502020204030204" pitchFamily="34" charset="0"/>
              </a:defRPr>
            </a:lvl1pPr>
            <a:lvl5pPr marL="0" indent="0">
              <a:buNone/>
              <a:defRPr/>
            </a:lvl5pPr>
          </a:lstStyle>
          <a:p>
            <a:pPr lvl="0"/>
            <a:r>
              <a:rPr lang="de-DE"/>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911426" y="6377066"/>
            <a:ext cx="9793086"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16623" y="6377349"/>
            <a:ext cx="1039807" cy="406800"/>
          </a:xfrm>
          <a:prstGeom prst="rect">
            <a:avLst/>
          </a:prstGeom>
        </p:spPr>
      </p:pic>
    </p:spTree>
    <p:extLst>
      <p:ext uri="{BB962C8B-B14F-4D97-AF65-F5344CB8AC3E}">
        <p14:creationId xmlns:p14="http://schemas.microsoft.com/office/powerpoint/2010/main" val="287937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Grafik (Logo normal)">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39" y="6377349"/>
            <a:ext cx="768084"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911426" y="6377066"/>
            <a:ext cx="9793086"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16623" y="6377349"/>
            <a:ext cx="1039807" cy="406800"/>
          </a:xfrm>
          <a:prstGeom prst="rect">
            <a:avLst/>
          </a:prstGeom>
        </p:spPr>
      </p:pic>
    </p:spTree>
    <p:extLst>
      <p:ext uri="{BB962C8B-B14F-4D97-AF65-F5344CB8AC3E}">
        <p14:creationId xmlns:p14="http://schemas.microsoft.com/office/powerpoint/2010/main" val="3765831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ontakt (Logo normal)">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8325" y="692102"/>
            <a:ext cx="11520000" cy="4833724"/>
          </a:xfrm>
        </p:spPr>
        <p:txBody>
          <a:bodyPr>
            <a:noAutofit/>
          </a:bodyPr>
          <a:lstStyle>
            <a:lvl1pPr marL="0" indent="0" algn="ctr">
              <a:spcBef>
                <a:spcPts val="0"/>
              </a:spcBef>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332333" y="5661312"/>
            <a:ext cx="11520000" cy="576000"/>
          </a:xfrm>
        </p:spPr>
        <p:txBody>
          <a:bodyPr anchor="t">
            <a:noAutofit/>
          </a:bodyPr>
          <a:lstStyle>
            <a:lvl1pPr marL="0" indent="0">
              <a:buNone/>
              <a:defRPr sz="1000">
                <a:solidFill>
                  <a:schemeClr val="bg1">
                    <a:lumMod val="50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16623" y="6377349"/>
            <a:ext cx="1039807" cy="406800"/>
          </a:xfrm>
          <a:prstGeom prst="rect">
            <a:avLst/>
          </a:prstGeom>
        </p:spPr>
      </p:pic>
    </p:spTree>
    <p:extLst>
      <p:ext uri="{BB962C8B-B14F-4D97-AF65-F5344CB8AC3E}">
        <p14:creationId xmlns:p14="http://schemas.microsoft.com/office/powerpoint/2010/main" val="425573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ischenüberschrift (Logo normal)">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13" name="Textplatzhalter 21"/>
          <p:cNvSpPr>
            <a:spLocks noGrp="1"/>
          </p:cNvSpPr>
          <p:nvPr>
            <p:ph type="body" sz="quarter" idx="16"/>
          </p:nvPr>
        </p:nvSpPr>
        <p:spPr>
          <a:xfrm>
            <a:off x="335360" y="1556799"/>
            <a:ext cx="11520000" cy="1152127"/>
          </a:xfrm>
        </p:spPr>
        <p:txBody>
          <a:bodyPr bIns="0" anchor="ctr">
            <a:noAutofit/>
          </a:bodyPr>
          <a:lstStyle>
            <a:lvl1pPr marL="0" indent="0">
              <a:lnSpc>
                <a:spcPct val="80000"/>
              </a:lnSpc>
              <a:spcBef>
                <a:spcPts val="0"/>
              </a:spcBef>
              <a:buNone/>
              <a:defRPr sz="24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20097" y="1268760"/>
            <a:ext cx="11534400" cy="0"/>
          </a:xfrm>
          <a:prstGeom prst="line">
            <a:avLst/>
          </a:prstGeom>
          <a:ln w="38100">
            <a:solidFill>
              <a:srgbClr val="113C6A"/>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16623" y="6377349"/>
            <a:ext cx="1039807" cy="406800"/>
          </a:xfrm>
          <a:prstGeom prst="rect">
            <a:avLst/>
          </a:prstGeom>
        </p:spPr>
      </p:pic>
    </p:spTree>
    <p:extLst>
      <p:ext uri="{BB962C8B-B14F-4D97-AF65-F5344CB8AC3E}">
        <p14:creationId xmlns:p14="http://schemas.microsoft.com/office/powerpoint/2010/main" val="34750079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Tex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4433" y="689029"/>
            <a:ext cx="11520000" cy="5476821"/>
          </a:xfrm>
        </p:spPr>
        <p:txBody>
          <a:bodyPr>
            <a:noAutofit/>
          </a:bodyPr>
          <a:lstStyle>
            <a:lvl1pPr marL="0" indent="0">
              <a:spcBef>
                <a:spcPts val="0"/>
              </a:spcBef>
              <a:spcAft>
                <a:spcPts val="600"/>
              </a:spcAft>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sp>
        <p:nvSpPr>
          <p:cNvPr id="11" name="Foliennummernplatzhalter 5"/>
          <p:cNvSpPr txBox="1">
            <a:spLocks/>
          </p:cNvSpPr>
          <p:nvPr userDrawn="1"/>
        </p:nvSpPr>
        <p:spPr>
          <a:xfrm>
            <a:off x="143349" y="6377349"/>
            <a:ext cx="768072"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cxnSp>
        <p:nvCxnSpPr>
          <p:cNvPr id="16" name="Gerader Verbinder 15"/>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sp>
        <p:nvSpPr>
          <p:cNvPr id="14" name="Textplatzhalter 21"/>
          <p:cNvSpPr>
            <a:spLocks noGrp="1"/>
          </p:cNvSpPr>
          <p:nvPr>
            <p:ph type="body" sz="quarter" idx="17"/>
          </p:nvPr>
        </p:nvSpPr>
        <p:spPr>
          <a:xfrm>
            <a:off x="911429" y="6377066"/>
            <a:ext cx="9433043"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pic>
        <p:nvPicPr>
          <p:cNvPr id="3" name="Grafik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6849" y="6377349"/>
            <a:ext cx="1387584" cy="406800"/>
          </a:xfrm>
          <a:prstGeom prst="rect">
            <a:avLst/>
          </a:prstGeom>
        </p:spPr>
      </p:pic>
    </p:spTree>
    <p:extLst>
      <p:ext uri="{BB962C8B-B14F-4D97-AF65-F5344CB8AC3E}">
        <p14:creationId xmlns:p14="http://schemas.microsoft.com/office/powerpoint/2010/main" val="17002170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Grafik und Tex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48" y="6377349"/>
            <a:ext cx="768069"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22" name="Textplatzhalter 21"/>
          <p:cNvSpPr>
            <a:spLocks noGrp="1"/>
          </p:cNvSpPr>
          <p:nvPr>
            <p:ph type="body" sz="quarter" idx="15"/>
          </p:nvPr>
        </p:nvSpPr>
        <p:spPr>
          <a:xfrm>
            <a:off x="334433" y="4868870"/>
            <a:ext cx="11520000" cy="1380157"/>
          </a:xfrm>
        </p:spPr>
        <p:txBody>
          <a:bodyPr>
            <a:noAutofit/>
          </a:bodyPr>
          <a:lstStyle>
            <a:lvl1pPr marL="0" indent="0">
              <a:spcBef>
                <a:spcPts val="0"/>
              </a:spcBef>
              <a:spcAft>
                <a:spcPts val="300"/>
              </a:spcAft>
              <a:buNone/>
              <a:defRPr sz="1600">
                <a:latin typeface="Calibri" panose="020F0502020204030204" pitchFamily="34" charset="0"/>
                <a:cs typeface="Calibri" panose="020F0502020204030204" pitchFamily="34" charset="0"/>
              </a:defRPr>
            </a:lvl1pPr>
            <a:lvl5pPr marL="0" indent="0">
              <a:buNone/>
              <a:defRPr/>
            </a:lvl5pPr>
          </a:lstStyle>
          <a:p>
            <a:pPr lvl="0"/>
            <a:r>
              <a:rPr lang="de-DE"/>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sp>
        <p:nvSpPr>
          <p:cNvPr id="11" name="Textplatzhalter 21"/>
          <p:cNvSpPr>
            <a:spLocks noGrp="1"/>
          </p:cNvSpPr>
          <p:nvPr>
            <p:ph type="body" sz="quarter" idx="17"/>
          </p:nvPr>
        </p:nvSpPr>
        <p:spPr>
          <a:xfrm>
            <a:off x="911429" y="6377066"/>
            <a:ext cx="9433043"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pic>
        <p:nvPicPr>
          <p:cNvPr id="14" name="Grafik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6849" y="6377349"/>
            <a:ext cx="1387584" cy="406800"/>
          </a:xfrm>
          <a:prstGeom prst="rect">
            <a:avLst/>
          </a:prstGeom>
        </p:spPr>
      </p:pic>
    </p:spTree>
    <p:extLst>
      <p:ext uri="{BB962C8B-B14F-4D97-AF65-F5344CB8AC3E}">
        <p14:creationId xmlns:p14="http://schemas.microsoft.com/office/powerpoint/2010/main" val="4622727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 Grafik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41" y="6377349"/>
            <a:ext cx="768083"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911429" y="6377066"/>
            <a:ext cx="9433043"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6849" y="6377349"/>
            <a:ext cx="1387584" cy="406800"/>
          </a:xfrm>
          <a:prstGeom prst="rect">
            <a:avLst/>
          </a:prstGeom>
        </p:spPr>
      </p:pic>
    </p:spTree>
    <p:extLst>
      <p:ext uri="{BB962C8B-B14F-4D97-AF65-F5344CB8AC3E}">
        <p14:creationId xmlns:p14="http://schemas.microsoft.com/office/powerpoint/2010/main" val="38835695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ontak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1617" y="692102"/>
            <a:ext cx="11520000" cy="4833724"/>
          </a:xfrm>
        </p:spPr>
        <p:txBody>
          <a:bodyPr>
            <a:noAutofit/>
          </a:bodyPr>
          <a:lstStyle>
            <a:lvl1pPr marL="0" indent="0" algn="ctr">
              <a:spcBef>
                <a:spcPts val="0"/>
              </a:spcBef>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332333" y="5661312"/>
            <a:ext cx="11520000" cy="576000"/>
          </a:xfrm>
        </p:spPr>
        <p:txBody>
          <a:bodyPr anchor="t">
            <a:noAutofit/>
          </a:bodyPr>
          <a:lstStyle>
            <a:lvl1pPr marL="0" indent="0">
              <a:buNone/>
              <a:defRPr sz="1000">
                <a:solidFill>
                  <a:schemeClr val="bg1">
                    <a:lumMod val="50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6849" y="6377349"/>
            <a:ext cx="1387584" cy="406800"/>
          </a:xfrm>
          <a:prstGeom prst="rect">
            <a:avLst/>
          </a:prstGeom>
        </p:spPr>
      </p:pic>
    </p:spTree>
    <p:extLst>
      <p:ext uri="{BB962C8B-B14F-4D97-AF65-F5344CB8AC3E}">
        <p14:creationId xmlns:p14="http://schemas.microsoft.com/office/powerpoint/2010/main" val="6351422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ischenüberschrif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13" name="Textplatzhalter 21"/>
          <p:cNvSpPr>
            <a:spLocks noGrp="1"/>
          </p:cNvSpPr>
          <p:nvPr>
            <p:ph type="body" sz="quarter" idx="16"/>
          </p:nvPr>
        </p:nvSpPr>
        <p:spPr>
          <a:xfrm>
            <a:off x="336000" y="1556792"/>
            <a:ext cx="11520000" cy="1152128"/>
          </a:xfrm>
        </p:spPr>
        <p:txBody>
          <a:bodyPr bIns="0" anchor="ctr">
            <a:noAutofit/>
          </a:bodyPr>
          <a:lstStyle>
            <a:lvl1pPr marL="0" indent="0">
              <a:lnSpc>
                <a:spcPct val="80000"/>
              </a:lnSpc>
              <a:spcBef>
                <a:spcPts val="0"/>
              </a:spcBef>
              <a:buNone/>
              <a:defRPr sz="24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28800" y="1268760"/>
            <a:ext cx="11534400" cy="0"/>
          </a:xfrm>
          <a:prstGeom prst="line">
            <a:avLst/>
          </a:prstGeom>
          <a:ln w="38100">
            <a:solidFill>
              <a:srgbClr val="113C6A"/>
            </a:solidFill>
          </a:ln>
        </p:spPr>
        <p:style>
          <a:lnRef idx="1">
            <a:schemeClr val="accent1"/>
          </a:lnRef>
          <a:fillRef idx="0">
            <a:schemeClr val="accent1"/>
          </a:fillRef>
          <a:effectRef idx="0">
            <a:schemeClr val="accent1"/>
          </a:effectRef>
          <a:fontRef idx="minor">
            <a:schemeClr val="tx1"/>
          </a:fontRef>
        </p:style>
      </p:cxnSp>
      <p:pic>
        <p:nvPicPr>
          <p:cNvPr id="7" name="Grafik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6849" y="6377349"/>
            <a:ext cx="1387584" cy="406800"/>
          </a:xfrm>
          <a:prstGeom prst="rect">
            <a:avLst/>
          </a:prstGeom>
        </p:spPr>
      </p:pic>
    </p:spTree>
    <p:extLst>
      <p:ext uri="{BB962C8B-B14F-4D97-AF65-F5344CB8AC3E}">
        <p14:creationId xmlns:p14="http://schemas.microsoft.com/office/powerpoint/2010/main" val="1983313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 und Tex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4433" y="689029"/>
            <a:ext cx="11520000" cy="5476821"/>
          </a:xfrm>
        </p:spPr>
        <p:txBody>
          <a:bodyPr>
            <a:noAutofit/>
          </a:bodyPr>
          <a:lstStyle>
            <a:lvl1pPr marL="0" indent="0">
              <a:spcBef>
                <a:spcPts val="0"/>
              </a:spcBef>
              <a:spcAft>
                <a:spcPts val="600"/>
              </a:spcAft>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sp>
        <p:nvSpPr>
          <p:cNvPr id="11" name="Foliennummernplatzhalter 5"/>
          <p:cNvSpPr txBox="1">
            <a:spLocks/>
          </p:cNvSpPr>
          <p:nvPr userDrawn="1"/>
        </p:nvSpPr>
        <p:spPr>
          <a:xfrm>
            <a:off x="143349" y="6377349"/>
            <a:ext cx="768072"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cxnSp>
        <p:nvCxnSpPr>
          <p:cNvPr id="16" name="Gerader Verbinder 15"/>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sp>
        <p:nvSpPr>
          <p:cNvPr id="14" name="Textplatzhalter 21"/>
          <p:cNvSpPr>
            <a:spLocks noGrp="1"/>
          </p:cNvSpPr>
          <p:nvPr>
            <p:ph type="body" sz="quarter" idx="17"/>
          </p:nvPr>
        </p:nvSpPr>
        <p:spPr>
          <a:xfrm>
            <a:off x="911429" y="6377066"/>
            <a:ext cx="10009104"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pic>
        <p:nvPicPr>
          <p:cNvPr id="4" name="Grafik 3" descr="Ein Bild, das Text, Schrift, Grafiken, Poster enthält.&#10;&#10;Automatisch generierte Beschreibung">
            <a:extLst>
              <a:ext uri="{FF2B5EF4-FFF2-40B4-BE49-F238E27FC236}">
                <a16:creationId xmlns:a16="http://schemas.microsoft.com/office/drawing/2014/main" id="{344DD73A-C5D2-8F42-9BCB-51C9AB1034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5502" y="6377349"/>
            <a:ext cx="843818" cy="406800"/>
          </a:xfrm>
          <a:prstGeom prst="rect">
            <a:avLst/>
          </a:prstGeom>
        </p:spPr>
      </p:pic>
    </p:spTree>
    <p:extLst>
      <p:ext uri="{BB962C8B-B14F-4D97-AF65-F5344CB8AC3E}">
        <p14:creationId xmlns:p14="http://schemas.microsoft.com/office/powerpoint/2010/main" val="18182903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Grafik und Tex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48" y="6377349"/>
            <a:ext cx="768069"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22" name="Textplatzhalter 21"/>
          <p:cNvSpPr>
            <a:spLocks noGrp="1"/>
          </p:cNvSpPr>
          <p:nvPr>
            <p:ph type="body" sz="quarter" idx="15"/>
          </p:nvPr>
        </p:nvSpPr>
        <p:spPr>
          <a:xfrm>
            <a:off x="334433" y="4868870"/>
            <a:ext cx="11520000" cy="1380157"/>
          </a:xfrm>
        </p:spPr>
        <p:txBody>
          <a:bodyPr>
            <a:noAutofit/>
          </a:bodyPr>
          <a:lstStyle>
            <a:lvl1pPr marL="0" indent="0">
              <a:spcBef>
                <a:spcPts val="0"/>
              </a:spcBef>
              <a:spcAft>
                <a:spcPts val="300"/>
              </a:spcAft>
              <a:buNone/>
              <a:defRPr sz="1600">
                <a:latin typeface="Calibri" panose="020F0502020204030204" pitchFamily="34" charset="0"/>
                <a:cs typeface="Calibri" panose="020F0502020204030204" pitchFamily="34" charset="0"/>
              </a:defRPr>
            </a:lvl1pPr>
            <a:lvl5pPr marL="0" indent="0">
              <a:buNone/>
              <a:defRPr/>
            </a:lvl5pPr>
          </a:lstStyle>
          <a:p>
            <a:pPr lvl="0"/>
            <a:r>
              <a:rPr lang="de-DE"/>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sp>
        <p:nvSpPr>
          <p:cNvPr id="11" name="Textplatzhalter 21"/>
          <p:cNvSpPr>
            <a:spLocks noGrp="1"/>
          </p:cNvSpPr>
          <p:nvPr>
            <p:ph type="body" sz="quarter" idx="17"/>
          </p:nvPr>
        </p:nvSpPr>
        <p:spPr>
          <a:xfrm>
            <a:off x="911429" y="6377066"/>
            <a:ext cx="10009106"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pic>
        <p:nvPicPr>
          <p:cNvPr id="2" name="Grafik 1" descr="Ein Bild, das Text, Schrift, Grafiken, Poster enthält.&#10;&#10;Automatisch generierte Beschreibung">
            <a:extLst>
              <a:ext uri="{FF2B5EF4-FFF2-40B4-BE49-F238E27FC236}">
                <a16:creationId xmlns:a16="http://schemas.microsoft.com/office/drawing/2014/main" id="{D3C61398-2E1F-613B-6DAB-74B340A388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5502" y="6377349"/>
            <a:ext cx="843818" cy="406800"/>
          </a:xfrm>
          <a:prstGeom prst="rect">
            <a:avLst/>
          </a:prstGeom>
        </p:spPr>
      </p:pic>
    </p:spTree>
    <p:extLst>
      <p:ext uri="{BB962C8B-B14F-4D97-AF65-F5344CB8AC3E}">
        <p14:creationId xmlns:p14="http://schemas.microsoft.com/office/powerpoint/2010/main" val="29658190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el und Grafik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41" y="6377349"/>
            <a:ext cx="768083"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911429" y="6377066"/>
            <a:ext cx="10009105"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pic>
        <p:nvPicPr>
          <p:cNvPr id="2" name="Grafik 1" descr="Ein Bild, das Text, Schrift, Grafiken, Poster enthält.&#10;&#10;Automatisch generierte Beschreibung">
            <a:extLst>
              <a:ext uri="{FF2B5EF4-FFF2-40B4-BE49-F238E27FC236}">
                <a16:creationId xmlns:a16="http://schemas.microsoft.com/office/drawing/2014/main" id="{92D068FC-34CF-A3E3-D016-AB4AE8AD04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5502" y="6377349"/>
            <a:ext cx="843818" cy="406800"/>
          </a:xfrm>
          <a:prstGeom prst="rect">
            <a:avLst/>
          </a:prstGeom>
        </p:spPr>
      </p:pic>
    </p:spTree>
    <p:extLst>
      <p:ext uri="{BB962C8B-B14F-4D97-AF65-F5344CB8AC3E}">
        <p14:creationId xmlns:p14="http://schemas.microsoft.com/office/powerpoint/2010/main" val="2801689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Kontak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1617" y="692102"/>
            <a:ext cx="11520000" cy="4833724"/>
          </a:xfrm>
        </p:spPr>
        <p:txBody>
          <a:bodyPr>
            <a:noAutofit/>
          </a:bodyPr>
          <a:lstStyle>
            <a:lvl1pPr marL="0" indent="0" algn="ctr">
              <a:spcBef>
                <a:spcPts val="0"/>
              </a:spcBef>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332333" y="5661312"/>
            <a:ext cx="11520000" cy="576000"/>
          </a:xfrm>
        </p:spPr>
        <p:txBody>
          <a:bodyPr anchor="t">
            <a:noAutofit/>
          </a:bodyPr>
          <a:lstStyle>
            <a:lvl1pPr marL="0" indent="0">
              <a:buNone/>
              <a:defRPr sz="1000">
                <a:solidFill>
                  <a:schemeClr val="bg1">
                    <a:lumMod val="50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pic>
        <p:nvPicPr>
          <p:cNvPr id="2" name="Grafik 1" descr="Ein Bild, das Text, Schrift, Grafiken, Poster enthält.&#10;&#10;Automatisch generierte Beschreibung">
            <a:extLst>
              <a:ext uri="{FF2B5EF4-FFF2-40B4-BE49-F238E27FC236}">
                <a16:creationId xmlns:a16="http://schemas.microsoft.com/office/drawing/2014/main" id="{4BE4D0B2-20B7-DC75-7517-2C711B944B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5502" y="6377349"/>
            <a:ext cx="843818" cy="406800"/>
          </a:xfrm>
          <a:prstGeom prst="rect">
            <a:avLst/>
          </a:prstGeom>
        </p:spPr>
      </p:pic>
    </p:spTree>
    <p:extLst>
      <p:ext uri="{BB962C8B-B14F-4D97-AF65-F5344CB8AC3E}">
        <p14:creationId xmlns:p14="http://schemas.microsoft.com/office/powerpoint/2010/main" val="2889432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Zwischenüberschrif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13" name="Textplatzhalter 21"/>
          <p:cNvSpPr>
            <a:spLocks noGrp="1"/>
          </p:cNvSpPr>
          <p:nvPr>
            <p:ph type="body" sz="quarter" idx="16"/>
          </p:nvPr>
        </p:nvSpPr>
        <p:spPr>
          <a:xfrm>
            <a:off x="336000" y="1556792"/>
            <a:ext cx="11520000" cy="1152128"/>
          </a:xfrm>
        </p:spPr>
        <p:txBody>
          <a:bodyPr bIns="0" anchor="ctr">
            <a:noAutofit/>
          </a:bodyPr>
          <a:lstStyle>
            <a:lvl1pPr marL="0" indent="0">
              <a:lnSpc>
                <a:spcPct val="80000"/>
              </a:lnSpc>
              <a:spcBef>
                <a:spcPts val="0"/>
              </a:spcBef>
              <a:buNone/>
              <a:defRPr sz="24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28800" y="1268760"/>
            <a:ext cx="11534400" cy="0"/>
          </a:xfrm>
          <a:prstGeom prst="line">
            <a:avLst/>
          </a:prstGeom>
          <a:ln w="38100">
            <a:solidFill>
              <a:srgbClr val="113C6A"/>
            </a:solidFill>
          </a:ln>
        </p:spPr>
        <p:style>
          <a:lnRef idx="1">
            <a:schemeClr val="accent1"/>
          </a:lnRef>
          <a:fillRef idx="0">
            <a:schemeClr val="accent1"/>
          </a:fillRef>
          <a:effectRef idx="0">
            <a:schemeClr val="accent1"/>
          </a:effectRef>
          <a:fontRef idx="minor">
            <a:schemeClr val="tx1"/>
          </a:fontRef>
        </p:style>
      </p:cxnSp>
      <p:pic>
        <p:nvPicPr>
          <p:cNvPr id="2" name="Grafik 1" descr="Ein Bild, das Text, Schrift, Grafiken, Poster enthält.&#10;&#10;Automatisch generierte Beschreibung">
            <a:extLst>
              <a:ext uri="{FF2B5EF4-FFF2-40B4-BE49-F238E27FC236}">
                <a16:creationId xmlns:a16="http://schemas.microsoft.com/office/drawing/2014/main" id="{84450831-B880-E343-34BD-2A80A4CD64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5502" y="6377349"/>
            <a:ext cx="843818" cy="406800"/>
          </a:xfrm>
          <a:prstGeom prst="rect">
            <a:avLst/>
          </a:prstGeom>
        </p:spPr>
      </p:pic>
    </p:spTree>
    <p:extLst>
      <p:ext uri="{BB962C8B-B14F-4D97-AF65-F5344CB8AC3E}">
        <p14:creationId xmlns:p14="http://schemas.microsoft.com/office/powerpoint/2010/main" val="2644434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EL">
    <p:spTree>
      <p:nvGrpSpPr>
        <p:cNvPr id="1" name=""/>
        <p:cNvGrpSpPr/>
        <p:nvPr/>
      </p:nvGrpSpPr>
      <p:grpSpPr>
        <a:xfrm>
          <a:off x="0" y="0"/>
          <a:ext cx="0" cy="0"/>
          <a:chOff x="0" y="0"/>
          <a:chExt cx="0" cy="0"/>
        </a:xfrm>
      </p:grpSpPr>
      <p:sp>
        <p:nvSpPr>
          <p:cNvPr id="5" name="Rechteck 4"/>
          <p:cNvSpPr/>
          <p:nvPr/>
        </p:nvSpPr>
        <p:spPr>
          <a:xfrm>
            <a:off x="3935294" y="4221160"/>
            <a:ext cx="8255098" cy="836875"/>
          </a:xfrm>
          <a:prstGeom prst="rect">
            <a:avLst/>
          </a:prstGeom>
          <a:solidFill>
            <a:srgbClr val="9119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sp>
        <p:nvSpPr>
          <p:cNvPr id="2" name="Titel 1"/>
          <p:cNvSpPr>
            <a:spLocks noGrp="1"/>
          </p:cNvSpPr>
          <p:nvPr>
            <p:ph type="ctrTitle"/>
          </p:nvPr>
        </p:nvSpPr>
        <p:spPr>
          <a:xfrm>
            <a:off x="1487488" y="548687"/>
            <a:ext cx="10363200" cy="1470025"/>
          </a:xfrm>
        </p:spPr>
        <p:txBody>
          <a:bodyPr>
            <a:normAutofit/>
          </a:bodyPr>
          <a:lstStyle>
            <a:lvl1pPr algn="r">
              <a:defRPr sz="4000" b="1">
                <a:latin typeface="Calibri" panose="020F0502020204030204" pitchFamily="34" charset="0"/>
                <a:cs typeface="Calibri" panose="020F0502020204030204" pitchFamily="34" charset="0"/>
              </a:defRPr>
            </a:lvl1pPr>
          </a:lstStyle>
          <a:p>
            <a:r>
              <a:rPr lang="de-DE" dirty="0"/>
              <a:t>Titelmasterformat durch Klicken bearbeiten</a:t>
            </a:r>
          </a:p>
        </p:txBody>
      </p:sp>
      <p:sp>
        <p:nvSpPr>
          <p:cNvPr id="3" name="Untertitel 2"/>
          <p:cNvSpPr>
            <a:spLocks noGrp="1"/>
          </p:cNvSpPr>
          <p:nvPr>
            <p:ph type="subTitle" idx="1"/>
          </p:nvPr>
        </p:nvSpPr>
        <p:spPr>
          <a:xfrm>
            <a:off x="1489789" y="2032122"/>
            <a:ext cx="10358603" cy="1180854"/>
          </a:xfrm>
        </p:spPr>
        <p:txBody>
          <a:bodyPr/>
          <a:lstStyle>
            <a:lvl1pPr marL="0" indent="0" algn="r">
              <a:buNone/>
              <a:defRPr sz="3600">
                <a:solidFill>
                  <a:schemeClr val="tx1"/>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5" name="Textplatzhalter 14"/>
          <p:cNvSpPr>
            <a:spLocks noGrp="1"/>
          </p:cNvSpPr>
          <p:nvPr>
            <p:ph type="body" sz="quarter" idx="11"/>
          </p:nvPr>
        </p:nvSpPr>
        <p:spPr>
          <a:xfrm>
            <a:off x="1488549" y="3306585"/>
            <a:ext cx="10361083" cy="756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a:buNone/>
              <a:defRPr lang="de-DE" sz="2800" smtClean="0">
                <a:solidFill>
                  <a:schemeClr val="bg1">
                    <a:lumMod val="50000"/>
                  </a:schemeClr>
                </a:solidFill>
                <a:latin typeface="Calibri" panose="020F0502020204030204" pitchFamily="34" charset="0"/>
                <a:cs typeface="Calibri" panose="020F0502020204030204" pitchFamily="34" charset="0"/>
              </a:defRPr>
            </a:lvl1pPr>
            <a:lvl2pPr marL="457200" indent="0" algn="r">
              <a:buNone/>
              <a:defRPr lang="de-DE" smtClean="0">
                <a:solidFill>
                  <a:schemeClr val="tx1">
                    <a:tint val="75000"/>
                  </a:schemeClr>
                </a:solidFill>
              </a:defRPr>
            </a:lvl2pPr>
            <a:lvl3pPr marL="914400" indent="0" algn="r">
              <a:buNone/>
              <a:defRPr lang="de-DE" smtClean="0">
                <a:solidFill>
                  <a:schemeClr val="tx1">
                    <a:tint val="75000"/>
                  </a:schemeClr>
                </a:solidFill>
              </a:defRPr>
            </a:lvl3pPr>
            <a:lvl4pPr marL="1371600" indent="0" algn="r">
              <a:buNone/>
              <a:defRPr lang="de-DE" smtClean="0">
                <a:solidFill>
                  <a:schemeClr val="tx1">
                    <a:tint val="75000"/>
                  </a:schemeClr>
                </a:solidFill>
              </a:defRPr>
            </a:lvl4pPr>
            <a:lvl5pPr marL="1828800" indent="0" algn="r">
              <a:buNone/>
              <a:defRPr lang="de-DE">
                <a:solidFill>
                  <a:schemeClr val="tx1">
                    <a:tint val="75000"/>
                  </a:schemeClr>
                </a:solidFill>
              </a:defRPr>
            </a:lvl5pPr>
          </a:lstStyle>
          <a:p>
            <a:pPr marL="342900" lvl="0" indent="-342900" algn="r"/>
            <a:r>
              <a:rPr lang="de-DE" dirty="0"/>
              <a:t>Formatvorlagen des Textmasters bearbeiten</a:t>
            </a:r>
          </a:p>
          <a:p>
            <a:pPr marL="742950" lvl="1" indent="-285750" algn="ctr"/>
            <a:r>
              <a:rPr lang="de-DE" dirty="0"/>
              <a:t>Zweite Ebene</a:t>
            </a:r>
          </a:p>
          <a:p>
            <a:pPr marL="1143000" lvl="2" indent="-228600" algn="ctr"/>
            <a:r>
              <a:rPr lang="de-DE" dirty="0"/>
              <a:t>Dritte Ebene</a:t>
            </a:r>
          </a:p>
          <a:p>
            <a:pPr marL="1600200" lvl="3" indent="-228600" algn="ctr"/>
            <a:r>
              <a:rPr lang="de-DE" dirty="0"/>
              <a:t>Vierte Ebene</a:t>
            </a:r>
          </a:p>
          <a:p>
            <a:pPr marL="2057400" lvl="4" indent="-228600" algn="ctr"/>
            <a:r>
              <a:rPr lang="de-DE" dirty="0"/>
              <a:t>Fünfte Ebene</a:t>
            </a:r>
          </a:p>
        </p:txBody>
      </p:sp>
      <p:sp>
        <p:nvSpPr>
          <p:cNvPr id="12" name="Rechteck 11">
            <a:extLst>
              <a:ext uri="{FF2B5EF4-FFF2-40B4-BE49-F238E27FC236}">
                <a16:creationId xmlns:a16="http://schemas.microsoft.com/office/drawing/2014/main" id="{F627F0B4-DB34-4563-ADDD-8C89EC198F85}"/>
              </a:ext>
            </a:extLst>
          </p:cNvPr>
          <p:cNvSpPr/>
          <p:nvPr userDrawn="1"/>
        </p:nvSpPr>
        <p:spPr>
          <a:xfrm>
            <a:off x="3935294" y="5058035"/>
            <a:ext cx="8255098" cy="412493"/>
          </a:xfrm>
          <a:prstGeom prst="rect">
            <a:avLst/>
          </a:prstGeom>
          <a:solidFill>
            <a:srgbClr val="113C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400" y="4224854"/>
            <a:ext cx="3095878" cy="1245671"/>
          </a:xfrm>
          <a:prstGeom prst="rect">
            <a:avLst/>
          </a:prstGeom>
        </p:spPr>
      </p:pic>
      <p:sp>
        <p:nvSpPr>
          <p:cNvPr id="9" name="Rechteck 8"/>
          <p:cNvSpPr/>
          <p:nvPr userDrawn="1"/>
        </p:nvSpPr>
        <p:spPr>
          <a:xfrm>
            <a:off x="2" y="4221163"/>
            <a:ext cx="551382" cy="1249362"/>
          </a:xfrm>
          <a:prstGeom prst="rect">
            <a:avLst/>
          </a:prstGeom>
          <a:solidFill>
            <a:srgbClr val="113C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spTree>
    <p:extLst>
      <p:ext uri="{BB962C8B-B14F-4D97-AF65-F5344CB8AC3E}">
        <p14:creationId xmlns:p14="http://schemas.microsoft.com/office/powerpoint/2010/main" val="2845247273"/>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el und Tex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4433" y="762000"/>
            <a:ext cx="11520000" cy="5403850"/>
          </a:xfrm>
        </p:spPr>
        <p:txBody>
          <a:bodyPr>
            <a:noAutofit/>
          </a:bodyPr>
          <a:lstStyle>
            <a:lvl1pPr marL="0" indent="0">
              <a:spcBef>
                <a:spcPts val="0"/>
              </a:spcBef>
              <a:spcAft>
                <a:spcPts val="600"/>
              </a:spcAft>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sp>
        <p:nvSpPr>
          <p:cNvPr id="11" name="Foliennummernplatzhalter 5"/>
          <p:cNvSpPr txBox="1">
            <a:spLocks/>
          </p:cNvSpPr>
          <p:nvPr userDrawn="1"/>
        </p:nvSpPr>
        <p:spPr>
          <a:xfrm>
            <a:off x="143349" y="6377349"/>
            <a:ext cx="768072"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cxnSp>
        <p:nvCxnSpPr>
          <p:cNvPr id="16" name="Gerader Verbinder 15"/>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sp>
        <p:nvSpPr>
          <p:cNvPr id="14" name="Textplatzhalter 21"/>
          <p:cNvSpPr>
            <a:spLocks noGrp="1"/>
          </p:cNvSpPr>
          <p:nvPr>
            <p:ph type="body" sz="quarter" idx="17"/>
          </p:nvPr>
        </p:nvSpPr>
        <p:spPr>
          <a:xfrm>
            <a:off x="911429" y="6377066"/>
            <a:ext cx="9865091"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3409" y="6377349"/>
            <a:ext cx="1011024" cy="406800"/>
          </a:xfrm>
          <a:prstGeom prst="rect">
            <a:avLst/>
          </a:prstGeom>
        </p:spPr>
      </p:pic>
    </p:spTree>
    <p:extLst>
      <p:ext uri="{BB962C8B-B14F-4D97-AF65-F5344CB8AC3E}">
        <p14:creationId xmlns:p14="http://schemas.microsoft.com/office/powerpoint/2010/main" val="15588159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el, Grafik und Tex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48" y="6377349"/>
            <a:ext cx="768069"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22" name="Textplatzhalter 21"/>
          <p:cNvSpPr>
            <a:spLocks noGrp="1"/>
          </p:cNvSpPr>
          <p:nvPr>
            <p:ph type="body" sz="quarter" idx="15"/>
          </p:nvPr>
        </p:nvSpPr>
        <p:spPr>
          <a:xfrm>
            <a:off x="334433" y="4868870"/>
            <a:ext cx="11520000" cy="1380157"/>
          </a:xfrm>
        </p:spPr>
        <p:txBody>
          <a:bodyPr>
            <a:noAutofit/>
          </a:bodyPr>
          <a:lstStyle>
            <a:lvl1pPr marL="0" indent="0">
              <a:spcBef>
                <a:spcPts val="0"/>
              </a:spcBef>
              <a:spcAft>
                <a:spcPts val="300"/>
              </a:spcAft>
              <a:buNone/>
              <a:defRPr sz="1600">
                <a:latin typeface="Calibri" panose="020F0502020204030204" pitchFamily="34" charset="0"/>
                <a:cs typeface="Calibri" panose="020F0502020204030204" pitchFamily="34" charset="0"/>
              </a:defRPr>
            </a:lvl1pPr>
            <a:lvl5pPr marL="0" indent="0">
              <a:buNone/>
              <a:defRPr/>
            </a:lvl5pPr>
          </a:lstStyle>
          <a:p>
            <a:pPr lvl="0"/>
            <a:r>
              <a:rPr lang="de-DE"/>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sp>
        <p:nvSpPr>
          <p:cNvPr id="11" name="Textplatzhalter 21"/>
          <p:cNvSpPr>
            <a:spLocks noGrp="1"/>
          </p:cNvSpPr>
          <p:nvPr>
            <p:ph type="body" sz="quarter" idx="17"/>
          </p:nvPr>
        </p:nvSpPr>
        <p:spPr>
          <a:xfrm>
            <a:off x="911429" y="6377066"/>
            <a:ext cx="9865091"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3409" y="6377349"/>
            <a:ext cx="1011024" cy="406800"/>
          </a:xfrm>
          <a:prstGeom prst="rect">
            <a:avLst/>
          </a:prstGeom>
        </p:spPr>
      </p:pic>
    </p:spTree>
    <p:extLst>
      <p:ext uri="{BB962C8B-B14F-4D97-AF65-F5344CB8AC3E}">
        <p14:creationId xmlns:p14="http://schemas.microsoft.com/office/powerpoint/2010/main" val="135601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el und Grafik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8" name="Foliennummernplatzhalter 5"/>
          <p:cNvSpPr txBox="1">
            <a:spLocks/>
          </p:cNvSpPr>
          <p:nvPr/>
        </p:nvSpPr>
        <p:spPr>
          <a:xfrm>
            <a:off x="143341" y="6377349"/>
            <a:ext cx="768083" cy="406800"/>
          </a:xfrm>
          <a:prstGeom prst="rect">
            <a:avLst/>
          </a:prstGeom>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defRPr/>
            </a:pPr>
            <a:fld id="{55D1B7E2-EFBF-44BF-8366-295521712F12}" type="slidenum">
              <a:rPr lang="de-DE" altLang="de-DE" sz="1400" smtClean="0">
                <a:solidFill>
                  <a:srgbClr val="113C6A"/>
                </a:solidFill>
                <a:latin typeface="Calibri" panose="020F0502020204030204" pitchFamily="34" charset="0"/>
                <a:cs typeface="Calibri" panose="020F0502020204030204" pitchFamily="34" charset="0"/>
              </a:rPr>
              <a:pPr algn="r" eaLnBrk="1" hangingPunct="1">
                <a:defRPr/>
              </a:pPr>
              <a:t>‹Nr.›</a:t>
            </a:fld>
            <a:endParaRPr lang="de-DE" altLang="de-DE" sz="1400" dirty="0">
              <a:solidFill>
                <a:srgbClr val="113C6A"/>
              </a:solidFill>
              <a:latin typeface="Calibri" panose="020F0502020204030204" pitchFamily="34" charset="0"/>
              <a:cs typeface="Calibri" panose="020F0502020204030204" pitchFamily="34" charset="0"/>
            </a:endParaRP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911429" y="6377066"/>
            <a:ext cx="9865091" cy="407381"/>
          </a:xfrm>
        </p:spPr>
        <p:txBody>
          <a:bodyPr anchor="ctr">
            <a:noAutofit/>
          </a:bodyPr>
          <a:lstStyle>
            <a:lvl1pPr marL="0" indent="0">
              <a:buNone/>
              <a:defRPr sz="1400">
                <a:solidFill>
                  <a:schemeClr val="bg1">
                    <a:lumMod val="75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cxnSp>
        <p:nvCxnSpPr>
          <p:cNvPr id="3" name="Gerader Verbinder 2"/>
          <p:cNvCxnSpPr/>
          <p:nvPr userDrawn="1"/>
        </p:nvCxnSpPr>
        <p:spPr>
          <a:xfrm>
            <a:off x="911424" y="6436749"/>
            <a:ext cx="0" cy="288000"/>
          </a:xfrm>
          <a:prstGeom prst="line">
            <a:avLst/>
          </a:prstGeom>
          <a:ln w="19050">
            <a:solidFill>
              <a:srgbClr val="113C6A"/>
            </a:solidFill>
          </a:ln>
        </p:spPr>
        <p:style>
          <a:lnRef idx="1">
            <a:schemeClr val="accent1"/>
          </a:lnRef>
          <a:fillRef idx="0">
            <a:schemeClr val="accent1"/>
          </a:fillRef>
          <a:effectRef idx="0">
            <a:schemeClr val="accent1"/>
          </a:effectRef>
          <a:fontRef idx="minor">
            <a:schemeClr val="tx1"/>
          </a:fontRef>
        </p:style>
      </p:cxn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3409" y="6377349"/>
            <a:ext cx="1011024" cy="406800"/>
          </a:xfrm>
          <a:prstGeom prst="rect">
            <a:avLst/>
          </a:prstGeom>
        </p:spPr>
      </p:pic>
    </p:spTree>
    <p:extLst>
      <p:ext uri="{BB962C8B-B14F-4D97-AF65-F5344CB8AC3E}">
        <p14:creationId xmlns:p14="http://schemas.microsoft.com/office/powerpoint/2010/main" val="24710140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Kontak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22" name="Textplatzhalter 21"/>
          <p:cNvSpPr>
            <a:spLocks noGrp="1"/>
          </p:cNvSpPr>
          <p:nvPr>
            <p:ph type="body" sz="quarter" idx="15"/>
          </p:nvPr>
        </p:nvSpPr>
        <p:spPr>
          <a:xfrm>
            <a:off x="331617" y="692102"/>
            <a:ext cx="11520000" cy="4833724"/>
          </a:xfrm>
        </p:spPr>
        <p:txBody>
          <a:bodyPr>
            <a:noAutofit/>
          </a:bodyPr>
          <a:lstStyle>
            <a:lvl1pPr marL="0" indent="0" algn="ctr">
              <a:spcBef>
                <a:spcPts val="0"/>
              </a:spcBef>
              <a:buNone/>
              <a:defRPr sz="1800">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3" name="Textplatzhalter 21"/>
          <p:cNvSpPr>
            <a:spLocks noGrp="1"/>
          </p:cNvSpPr>
          <p:nvPr>
            <p:ph type="body" sz="quarter" idx="16"/>
          </p:nvPr>
        </p:nvSpPr>
        <p:spPr>
          <a:xfrm>
            <a:off x="334497" y="106580"/>
            <a:ext cx="11520000" cy="450043"/>
          </a:xfrm>
        </p:spPr>
        <p:txBody>
          <a:bodyPr bIns="0" anchor="ctr">
            <a:noAutofit/>
          </a:bodyPr>
          <a:lstStyle>
            <a:lvl1pPr marL="0" indent="0">
              <a:lnSpc>
                <a:spcPct val="80000"/>
              </a:lnSpc>
              <a:spcBef>
                <a:spcPts val="0"/>
              </a:spcBef>
              <a:buNone/>
              <a:defRPr sz="20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sp>
        <p:nvSpPr>
          <p:cNvPr id="14" name="Textplatzhalter 21"/>
          <p:cNvSpPr>
            <a:spLocks noGrp="1"/>
          </p:cNvSpPr>
          <p:nvPr>
            <p:ph type="body" sz="quarter" idx="17"/>
          </p:nvPr>
        </p:nvSpPr>
        <p:spPr>
          <a:xfrm>
            <a:off x="332333" y="5661312"/>
            <a:ext cx="11520000" cy="576000"/>
          </a:xfrm>
        </p:spPr>
        <p:txBody>
          <a:bodyPr anchor="t">
            <a:noAutofit/>
          </a:bodyPr>
          <a:lstStyle>
            <a:lvl1pPr marL="0" indent="0">
              <a:buNone/>
              <a:defRPr sz="1000">
                <a:solidFill>
                  <a:schemeClr val="bg1">
                    <a:lumMod val="50000"/>
                  </a:schemeClr>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35149" y="620688"/>
            <a:ext cx="11534400" cy="0"/>
          </a:xfrm>
          <a:prstGeom prst="line">
            <a:avLst/>
          </a:prstGeom>
          <a:ln w="38100">
            <a:solidFill>
              <a:srgbClr val="911919"/>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3409" y="6377349"/>
            <a:ext cx="1011024" cy="406800"/>
          </a:xfrm>
          <a:prstGeom prst="rect">
            <a:avLst/>
          </a:prstGeom>
        </p:spPr>
      </p:pic>
    </p:spTree>
    <p:extLst>
      <p:ext uri="{BB962C8B-B14F-4D97-AF65-F5344CB8AC3E}">
        <p14:creationId xmlns:p14="http://schemas.microsoft.com/office/powerpoint/2010/main" val="9596489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Zwischenüberschrift (Logo MT)">
    <p:spTree>
      <p:nvGrpSpPr>
        <p:cNvPr id="1" name=""/>
        <p:cNvGrpSpPr/>
        <p:nvPr/>
      </p:nvGrpSpPr>
      <p:grpSpPr>
        <a:xfrm>
          <a:off x="0" y="0"/>
          <a:ext cx="0" cy="0"/>
          <a:chOff x="0" y="0"/>
          <a:chExt cx="0" cy="0"/>
        </a:xfrm>
      </p:grpSpPr>
      <p:cxnSp>
        <p:nvCxnSpPr>
          <p:cNvPr id="6" name="Gerade Verbindung 6"/>
          <p:cNvCxnSpPr/>
          <p:nvPr/>
        </p:nvCxnSpPr>
        <p:spPr>
          <a:xfrm>
            <a:off x="328800" y="6308725"/>
            <a:ext cx="11534400" cy="0"/>
          </a:xfrm>
          <a:prstGeom prst="line">
            <a:avLst/>
          </a:prstGeom>
          <a:ln w="6350">
            <a:solidFill>
              <a:srgbClr val="113C6A"/>
            </a:solidFill>
          </a:ln>
        </p:spPr>
        <p:style>
          <a:lnRef idx="1">
            <a:schemeClr val="accent1"/>
          </a:lnRef>
          <a:fillRef idx="0">
            <a:schemeClr val="accent1"/>
          </a:fillRef>
          <a:effectRef idx="0">
            <a:schemeClr val="accent1"/>
          </a:effectRef>
          <a:fontRef idx="minor">
            <a:schemeClr val="tx1"/>
          </a:fontRef>
        </p:style>
      </p:cxnSp>
      <p:sp>
        <p:nvSpPr>
          <p:cNvPr id="13" name="Textplatzhalter 21"/>
          <p:cNvSpPr>
            <a:spLocks noGrp="1"/>
          </p:cNvSpPr>
          <p:nvPr>
            <p:ph type="body" sz="quarter" idx="16"/>
          </p:nvPr>
        </p:nvSpPr>
        <p:spPr>
          <a:xfrm>
            <a:off x="336000" y="1556792"/>
            <a:ext cx="11520000" cy="1152128"/>
          </a:xfrm>
        </p:spPr>
        <p:txBody>
          <a:bodyPr bIns="0" anchor="ctr">
            <a:noAutofit/>
          </a:bodyPr>
          <a:lstStyle>
            <a:lvl1pPr marL="0" indent="0">
              <a:lnSpc>
                <a:spcPct val="80000"/>
              </a:lnSpc>
              <a:spcBef>
                <a:spcPts val="0"/>
              </a:spcBef>
              <a:buNone/>
              <a:defRPr sz="2400" b="1">
                <a:solidFill>
                  <a:srgbClr val="911919"/>
                </a:solidFill>
                <a:latin typeface="Calibri" panose="020F0502020204030204" pitchFamily="34" charset="0"/>
                <a:cs typeface="Calibri" panose="020F0502020204030204" pitchFamily="34" charset="0"/>
              </a:defRPr>
            </a:lvl1pPr>
            <a:lvl5pPr marL="0" indent="0">
              <a:buNone/>
              <a:defRPr/>
            </a:lvl5pPr>
          </a:lstStyle>
          <a:p>
            <a:pPr lvl="0"/>
            <a:r>
              <a:rPr lang="de-DE" dirty="0"/>
              <a:t>Formatvorlagen des Textmasters bearbeiten</a:t>
            </a:r>
          </a:p>
        </p:txBody>
      </p:sp>
      <p:cxnSp>
        <p:nvCxnSpPr>
          <p:cNvPr id="10" name="Gerade Verbindung 6"/>
          <p:cNvCxnSpPr/>
          <p:nvPr userDrawn="1"/>
        </p:nvCxnSpPr>
        <p:spPr>
          <a:xfrm>
            <a:off x="328800" y="1268760"/>
            <a:ext cx="11534400" cy="0"/>
          </a:xfrm>
          <a:prstGeom prst="line">
            <a:avLst/>
          </a:prstGeom>
          <a:ln w="38100">
            <a:solidFill>
              <a:srgbClr val="113C6A"/>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43409" y="6377349"/>
            <a:ext cx="1011024" cy="406800"/>
          </a:xfrm>
          <a:prstGeom prst="rect">
            <a:avLst/>
          </a:prstGeom>
        </p:spPr>
      </p:pic>
    </p:spTree>
    <p:extLst>
      <p:ext uri="{BB962C8B-B14F-4D97-AF65-F5344CB8AC3E}">
        <p14:creationId xmlns:p14="http://schemas.microsoft.com/office/powerpoint/2010/main" val="3072711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dirty="0"/>
              <a:t>Titelmasterformat durch Klicken bearbeiten</a:t>
            </a:r>
          </a:p>
        </p:txBody>
      </p:sp>
      <p:sp>
        <p:nvSpPr>
          <p:cNvPr id="1027" name="Textplatzhalter 2"/>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4" name="Datumsplatzhalt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FC0180B-5B7D-461E-91C6-C0FB8EC15719}" type="datetimeFigureOut">
              <a:rPr lang="de-DE" smtClean="0"/>
              <a:pPr>
                <a:defRPr/>
              </a:pPr>
              <a:t>17.09.2026</a:t>
            </a:fld>
            <a:endParaRPr lang="de-DE"/>
          </a:p>
        </p:txBody>
      </p:sp>
      <p:sp>
        <p:nvSpPr>
          <p:cNvPr id="5" name="Fußzeilenplatzhalt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p:cNvSpPr>
            <a:spLocks noGrp="1"/>
          </p:cNvSpPr>
          <p:nvPr>
            <p:ph type="sldNum" sz="quarter" idx="4"/>
          </p:nvPr>
        </p:nvSpPr>
        <p:spPr>
          <a:xfrm>
            <a:off x="8737600" y="6356357"/>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mn-lt"/>
              </a:defRPr>
            </a:lvl1pPr>
          </a:lstStyle>
          <a:p>
            <a:pPr>
              <a:defRPr/>
            </a:pPr>
            <a:fld id="{D5E7D775-A445-48D9-92EE-07454D71CC99}" type="slidenum">
              <a:rPr lang="de-DE" altLang="de-DE" smtClean="0"/>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9" r:id="rId3"/>
    <p:sldLayoutId id="2147483681" r:id="rId4"/>
    <p:sldLayoutId id="2147483680" r:id="rId5"/>
    <p:sldLayoutId id="2147483692" r:id="rId6"/>
    <p:sldLayoutId id="2147483682" r:id="rId7"/>
    <p:sldLayoutId id="2147483683" r:id="rId8"/>
    <p:sldLayoutId id="2147483684" r:id="rId9"/>
    <p:sldLayoutId id="2147483685" r:id="rId10"/>
    <p:sldLayoutId id="2147483691" r:id="rId11"/>
    <p:sldLayoutId id="2147483693" r:id="rId12"/>
    <p:sldLayoutId id="2147483694" r:id="rId13"/>
    <p:sldLayoutId id="2147483695" r:id="rId14"/>
    <p:sldLayoutId id="2147483696" r:id="rId15"/>
    <p:sldLayoutId id="2147483697" r:id="rId16"/>
    <p:sldLayoutId id="2147483703" r:id="rId17"/>
    <p:sldLayoutId id="2147483698" r:id="rId18"/>
    <p:sldLayoutId id="2147483699" r:id="rId19"/>
    <p:sldLayoutId id="2147483700" r:id="rId20"/>
    <p:sldLayoutId id="2147483701" r:id="rId21"/>
    <p:sldLayoutId id="2147483702" r:id="rId22"/>
  </p:sldLayoutIdLst>
  <p:txStyles>
    <p:titleStyle>
      <a:lvl1pPr algn="ctr" rtl="0" eaLnBrk="1" fontAlgn="base" hangingPunct="1">
        <a:spcBef>
          <a:spcPct val="0"/>
        </a:spcBef>
        <a:spcAft>
          <a:spcPct val="0"/>
        </a:spcAft>
        <a:defRPr sz="4400" kern="1200">
          <a:solidFill>
            <a:schemeClr val="tx1"/>
          </a:solidFill>
          <a:latin typeface="+mn-lt"/>
          <a:ea typeface="+mj-ea"/>
          <a:cs typeface="+mj-cs"/>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DE" dirty="0"/>
              <a:t>Befragung im INSA-Meinungstrend</a:t>
            </a:r>
          </a:p>
        </p:txBody>
      </p:sp>
      <p:sp>
        <p:nvSpPr>
          <p:cNvPr id="8" name="Untertitel 7"/>
          <p:cNvSpPr>
            <a:spLocks noGrp="1"/>
          </p:cNvSpPr>
          <p:nvPr>
            <p:ph type="subTitle" idx="1"/>
          </p:nvPr>
        </p:nvSpPr>
        <p:spPr/>
        <p:txBody>
          <a:bodyPr/>
          <a:lstStyle/>
          <a:p>
            <a:r>
              <a:rPr lang="de-DE"/>
              <a:t>im Auftrag </a:t>
            </a:r>
            <a:r>
              <a:rPr lang="de-DE" dirty="0"/>
              <a:t>von DIA</a:t>
            </a:r>
          </a:p>
        </p:txBody>
      </p:sp>
      <p:sp>
        <p:nvSpPr>
          <p:cNvPr id="9" name="Textplatzhalter 8"/>
          <p:cNvSpPr>
            <a:spLocks noGrp="1"/>
          </p:cNvSpPr>
          <p:nvPr>
            <p:ph type="body" sz="quarter" idx="11"/>
          </p:nvPr>
        </p:nvSpPr>
        <p:spPr/>
        <p:txBody>
          <a:bodyPr/>
          <a:lstStyle/>
          <a:p>
            <a:r>
              <a:rPr lang="de-DE" dirty="0"/>
              <a:t>KW38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5"/>
          </p:nvPr>
        </p:nvSpPr>
        <p:spPr/>
        <p:txBody>
          <a:bodyPr anchor="ctr"/>
          <a:lstStyle/>
          <a:p>
            <a:r>
              <a:rPr lang="de-DE" altLang="de-DE" b="1" dirty="0"/>
              <a:t>Feldzeit:</a:t>
            </a:r>
          </a:p>
          <a:p>
            <a:r>
              <a:rPr lang="de-DE" altLang="de-DE" dirty="0"/>
              <a:t>11.09. – 14.09.2026</a:t>
            </a:r>
          </a:p>
          <a:p>
            <a:endParaRPr lang="de-DE" altLang="de-DE" dirty="0"/>
          </a:p>
          <a:p>
            <a:endParaRPr lang="de-DE" altLang="de-DE" dirty="0"/>
          </a:p>
          <a:p>
            <a:r>
              <a:rPr lang="de-DE" altLang="de-DE" b="1" dirty="0"/>
              <a:t>Methodik:</a:t>
            </a:r>
          </a:p>
          <a:p>
            <a:r>
              <a:rPr lang="de-DE" altLang="de-DE" dirty="0"/>
              <a:t>Die Umfrage wurde als Online-Befragung durchgeführt. Die Umfrage ist gestützt auf der permanenten Telefon-Befragung </a:t>
            </a:r>
            <a:r>
              <a:rPr lang="de-DE" altLang="de-DE" i="1" dirty="0"/>
              <a:t>INSA-Perpetua </a:t>
            </a:r>
            <a:r>
              <a:rPr lang="de-DE" altLang="de-DE" i="1" dirty="0" err="1"/>
              <a:t>Demoscopia</a:t>
            </a:r>
            <a:r>
              <a:rPr lang="de-DE" altLang="de-DE" dirty="0"/>
              <a:t>.</a:t>
            </a:r>
          </a:p>
          <a:p>
            <a:endParaRPr lang="de-DE" altLang="de-DE" dirty="0"/>
          </a:p>
          <a:p>
            <a:endParaRPr lang="de-DE" altLang="de-DE" dirty="0"/>
          </a:p>
          <a:p>
            <a:r>
              <a:rPr lang="de-DE" altLang="de-DE" b="1" dirty="0"/>
              <a:t>Stichprobe:</a:t>
            </a:r>
          </a:p>
          <a:p>
            <a:r>
              <a:rPr lang="de-DE" altLang="de-DE" dirty="0"/>
              <a:t>2.006 Personen aus Deutschland ab 18 Jahren nahmen an der Befragung teil. </a:t>
            </a:r>
          </a:p>
          <a:p>
            <a:endParaRPr lang="de-DE" dirty="0"/>
          </a:p>
        </p:txBody>
      </p:sp>
      <p:sp>
        <p:nvSpPr>
          <p:cNvPr id="3" name="Textplatzhalter 2"/>
          <p:cNvSpPr>
            <a:spLocks noGrp="1"/>
          </p:cNvSpPr>
          <p:nvPr>
            <p:ph type="body" sz="quarter" idx="16"/>
          </p:nvPr>
        </p:nvSpPr>
        <p:spPr/>
        <p:txBody>
          <a:bodyPr/>
          <a:lstStyle/>
          <a:p>
            <a:r>
              <a:rPr lang="de-DE" dirty="0"/>
              <a:t>Methodische Angaben</a:t>
            </a:r>
          </a:p>
        </p:txBody>
      </p:sp>
      <p:sp>
        <p:nvSpPr>
          <p:cNvPr id="4" name="Textplatzhalter 3">
            <a:extLst>
              <a:ext uri="{FF2B5EF4-FFF2-40B4-BE49-F238E27FC236}">
                <a16:creationId xmlns:a16="http://schemas.microsoft.com/office/drawing/2014/main" id="{85C71C38-7839-18CA-B5E1-10CE2BCF53E6}"/>
              </a:ext>
            </a:extLst>
          </p:cNvPr>
          <p:cNvSpPr>
            <a:spLocks noGrp="1"/>
          </p:cNvSpPr>
          <p:nvPr>
            <p:ph type="body" sz="quarter" idx="17"/>
          </p:nvPr>
        </p:nvSpPr>
        <p:spPr/>
        <p:txBody>
          <a:bodyPr/>
          <a:lstStyle/>
          <a:p>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5"/>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0" numCol="1" anchor="t" anchorCtr="0" compatLnSpc="1">
            <a:prstTxWarp prst="textNoShape">
              <a:avLst/>
            </a:prstTxWarp>
            <a:noAutofit/>
          </a:bodyPr>
          <a:lstStyle/>
          <a:p>
            <a:r>
              <a:rPr lang="de-DE" dirty="0"/>
              <a:t>Die klare Mehrheit von 69 Prozent wünscht sich, dass die bisherige Regelung, dass die Menschen nach 45 Versicherungsjahren abschlagfrei in Rente gehen können sollten, auch trotz der Herausforderungen des demografischen Wandels bestehen bleibt. Ein Fünftel (20 %) ist hingegen für eine Streichung dieser Möglichkeit, um so die finanziellen Belastungen der Solidargemeinschaft zu mildern. Elf Prozent können oder wollen sich bei dieser Frage nicht festlegen.</a:t>
            </a:r>
          </a:p>
        </p:txBody>
      </p:sp>
      <p:sp>
        <p:nvSpPr>
          <p:cNvPr id="7" name="Textplatzhalter 6"/>
          <p:cNvSpPr>
            <a:spLocks noGrp="1"/>
          </p:cNvSpPr>
          <p:nvPr>
            <p:ph type="body" sz="quarter" idx="16"/>
          </p:nvPr>
        </p:nvSpPr>
        <p:spPr/>
        <p:txBody>
          <a:bodyPr/>
          <a:lstStyle/>
          <a:p>
            <a:r>
              <a:rPr lang="de-DE" sz="1200" b="0" dirty="0">
                <a:effectLst/>
                <a:latin typeface="+mn-lt"/>
                <a:ea typeface="Times New Roman" panose="02020603050405020304" pitchFamily="18" charset="0"/>
                <a:cs typeface="Times New Roman" panose="02020603050405020304" pitchFamily="18" charset="0"/>
              </a:rPr>
              <a:t>Die Altersrente für besonders langjährig Versicherte ermöglicht es, nach 45 anrechenbaren Versicherungsjahren bis zu zwei Jahre vor der Regelaltersgrenze abschlagsfrei in Rente zu gehen. Diese Regelung kostet pro Rentenjahrgang 9,5 Milliarden Euro, die von den anderen Beitragszahlern aufgebracht werden müssen. </a:t>
            </a:r>
            <a:br>
              <a:rPr lang="de-DE" sz="1200" b="0" dirty="0">
                <a:effectLst/>
                <a:latin typeface="+mn-lt"/>
                <a:ea typeface="Times New Roman" panose="02020603050405020304" pitchFamily="18" charset="0"/>
                <a:cs typeface="Times New Roman" panose="02020603050405020304" pitchFamily="18" charset="0"/>
              </a:rPr>
            </a:br>
            <a:r>
              <a:rPr lang="de-DE" sz="1200" b="1" dirty="0">
                <a:effectLst/>
                <a:latin typeface="+mn-lt"/>
                <a:ea typeface="Times New Roman" panose="02020603050405020304" pitchFamily="18" charset="0"/>
                <a:cs typeface="Times New Roman" panose="02020603050405020304" pitchFamily="18" charset="0"/>
              </a:rPr>
              <a:t>Welcher der beiden Aussagen stimmen Sie angesichts des demografischen Wandels eher zu?</a:t>
            </a:r>
            <a:endParaRPr lang="de-DE" sz="1200" dirty="0">
              <a:effectLst/>
              <a:latin typeface="+mn-lt"/>
              <a:ea typeface="Times New Roman" panose="02020603050405020304" pitchFamily="18" charset="0"/>
              <a:cs typeface="Times New Roman" panose="02020603050405020304" pitchFamily="18" charset="0"/>
            </a:endParaRPr>
          </a:p>
        </p:txBody>
      </p:sp>
      <p:sp>
        <p:nvSpPr>
          <p:cNvPr id="4" name="Textplatzhalter 3">
            <a:extLst>
              <a:ext uri="{FF2B5EF4-FFF2-40B4-BE49-F238E27FC236}">
                <a16:creationId xmlns:a16="http://schemas.microsoft.com/office/drawing/2014/main" id="{8E08208D-FF8D-3C6D-29F9-504E39B5B86F}"/>
              </a:ext>
            </a:extLst>
          </p:cNvPr>
          <p:cNvSpPr>
            <a:spLocks noGrp="1"/>
          </p:cNvSpPr>
          <p:nvPr>
            <p:ph type="body" sz="quarter" idx="17"/>
          </p:nvPr>
        </p:nvSpPr>
        <p:spPr/>
        <p:txBody>
          <a:bodyPr/>
          <a:lstStyle/>
          <a:p>
            <a:r>
              <a:rPr lang="de-DE" dirty="0"/>
              <a:t>n = 2.006</a:t>
            </a:r>
          </a:p>
        </p:txBody>
      </p:sp>
      <p:graphicFrame>
        <p:nvGraphicFramePr>
          <p:cNvPr id="5" name="Diagramm 4">
            <a:extLst>
              <a:ext uri="{FF2B5EF4-FFF2-40B4-BE49-F238E27FC236}">
                <a16:creationId xmlns:a16="http://schemas.microsoft.com/office/drawing/2014/main" id="{5D9E26CF-B691-3B96-39D4-7DACC2D46F7D}"/>
              </a:ext>
            </a:extLst>
          </p:cNvPr>
          <p:cNvGraphicFramePr>
            <a:graphicFrameLocks/>
          </p:cNvGraphicFramePr>
          <p:nvPr>
            <p:extLst>
              <p:ext uri="{D42A27DB-BD31-4B8C-83A1-F6EECF244321}">
                <p14:modId xmlns:p14="http://schemas.microsoft.com/office/powerpoint/2010/main" val="1075232946"/>
              </p:ext>
            </p:extLst>
          </p:nvPr>
        </p:nvGraphicFramePr>
        <p:xfrm>
          <a:off x="334963" y="620714"/>
          <a:ext cx="11519470" cy="42481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3457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5"/>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0" numCol="1" anchor="t" anchorCtr="0" compatLnSpc="1">
            <a:prstTxWarp prst="textNoShape">
              <a:avLst/>
            </a:prstTxWarp>
            <a:noAutofit/>
          </a:bodyPr>
          <a:lstStyle/>
          <a:p>
            <a:r>
              <a:rPr lang="de-DE" sz="1500" dirty="0"/>
              <a:t>Alle Altersgruppen befürworten die bisherige Regelung, dass die Menschen nach 45 Versicherungsjahren abschlagfrei in Rente gehen können mit einer absoluten Mehrheit, wobei dieser Anteil mit dem Alter von 51 Prozent bei den jüngsten (18 bis 29 Jahre) bis auf 84 Prozent bei den 60- bis 69-Jährigen ansteigt und dann wieder auf 68 Prozent bei den ältesten Befragten (ab 70 Jahre) absinkt. Entsprechend gegenläufig sieht dieser Alterstrend bei jenen aus, welche sich für eine Streichung dieser Möglichkeit aussprechen: Dieser Anteil sinkt von 28 Prozent bei den jüngsten bis auf zehn Prozent bei den 60- bis 69-Jährigen und steigt dann wieder auf 24 Prozent bei den ältesten Befragten. Die Jüngsten können oder wollen sich hier (deutlich) am häufigsten nicht festlegen (22 zu 6 – 14 %). </a:t>
            </a:r>
          </a:p>
        </p:txBody>
      </p:sp>
      <p:sp>
        <p:nvSpPr>
          <p:cNvPr id="7" name="Textplatzhalter 6"/>
          <p:cNvSpPr>
            <a:spLocks noGrp="1"/>
          </p:cNvSpPr>
          <p:nvPr>
            <p:ph type="body" sz="quarter" idx="16"/>
          </p:nvPr>
        </p:nvSpPr>
        <p:spPr/>
        <p:txBody>
          <a:bodyPr/>
          <a:lstStyle/>
          <a:p>
            <a:r>
              <a:rPr lang="de-DE" sz="1200" b="0" dirty="0">
                <a:effectLst/>
                <a:latin typeface="+mn-lt"/>
                <a:ea typeface="Times New Roman" panose="02020603050405020304" pitchFamily="18" charset="0"/>
                <a:cs typeface="Times New Roman" panose="02020603050405020304" pitchFamily="18" charset="0"/>
              </a:rPr>
              <a:t>Die Altersrente für besonders langjährig Versicherte ermöglicht es, nach 45 anrechenbaren Versicherungsjahren bis zu zwei Jahre vor der Regelaltersgrenze abschlagsfrei in Rente zu gehen. Diese Regelung kostet pro Rentenjahrgang 9,5 Milliarden Euro, die von den anderen Beitragszahlern aufgebracht werden müssen. </a:t>
            </a:r>
            <a:br>
              <a:rPr lang="de-DE" sz="1200" b="0" dirty="0">
                <a:effectLst/>
                <a:latin typeface="+mn-lt"/>
                <a:ea typeface="Times New Roman" panose="02020603050405020304" pitchFamily="18" charset="0"/>
                <a:cs typeface="Times New Roman" panose="02020603050405020304" pitchFamily="18" charset="0"/>
              </a:rPr>
            </a:br>
            <a:r>
              <a:rPr lang="de-DE" sz="1200" b="1" dirty="0">
                <a:effectLst/>
                <a:latin typeface="+mn-lt"/>
                <a:ea typeface="Times New Roman" panose="02020603050405020304" pitchFamily="18" charset="0"/>
                <a:cs typeface="Times New Roman" panose="02020603050405020304" pitchFamily="18" charset="0"/>
              </a:rPr>
              <a:t>Welcher der beiden Aussagen stimmen Sie angesichts des demografischen Wandels eher zu?</a:t>
            </a:r>
            <a:endParaRPr lang="de-DE" sz="1200" dirty="0">
              <a:effectLst/>
              <a:latin typeface="+mn-lt"/>
              <a:ea typeface="Times New Roman" panose="02020603050405020304" pitchFamily="18" charset="0"/>
              <a:cs typeface="Times New Roman" panose="02020603050405020304" pitchFamily="18" charset="0"/>
            </a:endParaRPr>
          </a:p>
        </p:txBody>
      </p:sp>
      <p:sp>
        <p:nvSpPr>
          <p:cNvPr id="4" name="Textplatzhalter 3">
            <a:extLst>
              <a:ext uri="{FF2B5EF4-FFF2-40B4-BE49-F238E27FC236}">
                <a16:creationId xmlns:a16="http://schemas.microsoft.com/office/drawing/2014/main" id="{8E08208D-FF8D-3C6D-29F9-504E39B5B86F}"/>
              </a:ext>
            </a:extLst>
          </p:cNvPr>
          <p:cNvSpPr>
            <a:spLocks noGrp="1"/>
          </p:cNvSpPr>
          <p:nvPr>
            <p:ph type="body" sz="quarter" idx="17"/>
          </p:nvPr>
        </p:nvSpPr>
        <p:spPr/>
        <p:txBody>
          <a:bodyPr/>
          <a:lstStyle/>
          <a:p>
            <a:r>
              <a:rPr lang="de-DE" dirty="0"/>
              <a:t>n = 2.006</a:t>
            </a:r>
          </a:p>
        </p:txBody>
      </p:sp>
      <p:graphicFrame>
        <p:nvGraphicFramePr>
          <p:cNvPr id="2" name="Diagramm 1">
            <a:extLst>
              <a:ext uri="{FF2B5EF4-FFF2-40B4-BE49-F238E27FC236}">
                <a16:creationId xmlns:a16="http://schemas.microsoft.com/office/drawing/2014/main" id="{81E167F8-EF89-EAFD-3CD3-446C6D131A60}"/>
              </a:ext>
            </a:extLst>
          </p:cNvPr>
          <p:cNvGraphicFramePr>
            <a:graphicFrameLocks/>
          </p:cNvGraphicFramePr>
          <p:nvPr>
            <p:extLst>
              <p:ext uri="{D42A27DB-BD31-4B8C-83A1-F6EECF244321}">
                <p14:modId xmlns:p14="http://schemas.microsoft.com/office/powerpoint/2010/main" val="1866259345"/>
              </p:ext>
            </p:extLst>
          </p:nvPr>
        </p:nvGraphicFramePr>
        <p:xfrm>
          <a:off x="334963" y="620713"/>
          <a:ext cx="11519470" cy="42481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8295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platzhalter 3"/>
          <p:cNvSpPr>
            <a:spLocks noGrp="1"/>
          </p:cNvSpPr>
          <p:nvPr>
            <p:ph type="body" sz="quarter" idx="15"/>
          </p:nvPr>
        </p:nvSpPr>
        <p:spPr/>
        <p:txBody>
          <a:bodyPr anchor="ctr"/>
          <a:lstStyle/>
          <a:p>
            <a:pPr>
              <a:spcAft>
                <a:spcPts val="600"/>
              </a:spcAft>
            </a:pPr>
            <a:r>
              <a:rPr lang="de-DE" altLang="de-DE" dirty="0"/>
              <a:t>Bei Rückfragen wenden Sie sich bitte an:</a:t>
            </a:r>
          </a:p>
          <a:p>
            <a:pPr algn="ctr" eaLnBrk="1" hangingPunct="1"/>
            <a:endParaRPr lang="de-DE" altLang="de-DE" dirty="0"/>
          </a:p>
          <a:p>
            <a:pPr algn="ctr" eaLnBrk="1" hangingPunct="1">
              <a:lnSpc>
                <a:spcPct val="150000"/>
              </a:lnSpc>
            </a:pPr>
            <a:r>
              <a:rPr lang="de-DE" altLang="de-DE" b="1" dirty="0"/>
              <a:t>INSA-CONSULERE GmbH</a:t>
            </a:r>
          </a:p>
          <a:p>
            <a:pPr algn="ctr" eaLnBrk="1" hangingPunct="1">
              <a:lnSpc>
                <a:spcPct val="150000"/>
              </a:lnSpc>
            </a:pPr>
            <a:r>
              <a:rPr lang="de-DE" altLang="de-DE" dirty="0"/>
              <a:t>Arndtstraße 1</a:t>
            </a:r>
          </a:p>
          <a:p>
            <a:pPr algn="ctr" eaLnBrk="1" hangingPunct="1">
              <a:lnSpc>
                <a:spcPct val="150000"/>
              </a:lnSpc>
            </a:pPr>
            <a:r>
              <a:rPr lang="de-DE" altLang="de-DE" dirty="0"/>
              <a:t>99096 Erfurt</a:t>
            </a:r>
          </a:p>
          <a:p>
            <a:pPr algn="ctr" eaLnBrk="1" hangingPunct="1">
              <a:lnSpc>
                <a:spcPct val="150000"/>
              </a:lnSpc>
            </a:pPr>
            <a:r>
              <a:rPr lang="de-DE" altLang="de-DE" dirty="0"/>
              <a:t>Tel.: 0361 380 395 70</a:t>
            </a:r>
          </a:p>
          <a:p>
            <a:pPr algn="ctr" eaLnBrk="1" hangingPunct="1">
              <a:lnSpc>
                <a:spcPct val="150000"/>
              </a:lnSpc>
            </a:pPr>
            <a:r>
              <a:rPr lang="de-DE" altLang="de-DE" dirty="0"/>
              <a:t>Fax: 0361 644 311 1</a:t>
            </a:r>
          </a:p>
          <a:p>
            <a:pPr eaLnBrk="1" hangingPunct="1"/>
            <a:endParaRPr lang="de-DE" altLang="de-DE" sz="1100" dirty="0"/>
          </a:p>
        </p:txBody>
      </p:sp>
      <p:sp>
        <p:nvSpPr>
          <p:cNvPr id="4" name="Textplatzhalter 3"/>
          <p:cNvSpPr>
            <a:spLocks noGrp="1"/>
          </p:cNvSpPr>
          <p:nvPr>
            <p:ph type="body" sz="quarter" idx="16"/>
          </p:nvPr>
        </p:nvSpPr>
        <p:spPr/>
        <p:txBody>
          <a:bodyPr/>
          <a:lstStyle/>
          <a:p>
            <a:r>
              <a:rPr lang="de-DE" dirty="0"/>
              <a:t>Kontakt</a:t>
            </a:r>
          </a:p>
        </p:txBody>
      </p:sp>
      <p:sp>
        <p:nvSpPr>
          <p:cNvPr id="7172" name="Textplatzhalter 3"/>
          <p:cNvSpPr>
            <a:spLocks noGrp="1"/>
          </p:cNvSpPr>
          <p:nvPr>
            <p:ph type="body" sz="quarter" idx="17"/>
          </p:nvPr>
        </p:nvSpPr>
        <p:spPr/>
        <p:txBody>
          <a:bodyPr/>
          <a:lstStyle/>
          <a:p>
            <a:pPr eaLnBrk="1" hangingPunct="1"/>
            <a:r>
              <a:rPr lang="de-DE" altLang="de-DE" dirty="0"/>
              <a:t>Hinweise zu den Grafiken:</a:t>
            </a:r>
          </a:p>
          <a:p>
            <a:pPr eaLnBrk="1" hangingPunct="1"/>
            <a:r>
              <a:rPr lang="de-DE" altLang="de-DE" dirty="0"/>
              <a:t>Auf Grund der Verwendung von gerundeten Zahlenangaben kann die Summe der Prozentzahlen unter Umständen geringfügig von 100 Prozent abweichen.</a:t>
            </a:r>
          </a:p>
          <a:p>
            <a:pPr eaLnBrk="1" hangingPunct="1"/>
            <a:r>
              <a:rPr lang="de-DE" altLang="de-DE" dirty="0"/>
              <a:t>Im Falle von Mehrfachantworten kann die Summe der Prozentzahlen erheblich von 100 Prozent abweichen.</a:t>
            </a:r>
            <a:endParaRPr lang="de-DE" altLang="de-DE" sz="1200" dirty="0"/>
          </a:p>
        </p:txBody>
      </p:sp>
    </p:spTree>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D7C8DC99957084E8532BE7AE223351F" ma:contentTypeVersion="14" ma:contentTypeDescription="Ein neues Dokument erstellen." ma:contentTypeScope="" ma:versionID="2103a7515ecf77a4850bfad827224974">
  <xsd:schema xmlns:xsd="http://www.w3.org/2001/XMLSchema" xmlns:xs="http://www.w3.org/2001/XMLSchema" xmlns:p="http://schemas.microsoft.com/office/2006/metadata/properties" xmlns:ns2="24d9afc3-f649-439b-af78-f8ea19a04358" xmlns:ns3="7d304abf-bf9a-49ff-9085-ced136b55b6b" targetNamespace="http://schemas.microsoft.com/office/2006/metadata/properties" ma:root="true" ma:fieldsID="6f973ce880f8bb466a0079a6ea3bb333" ns2:_="" ns3:_="">
    <xsd:import namespace="24d9afc3-f649-439b-af78-f8ea19a04358"/>
    <xsd:import namespace="7d304abf-bf9a-49ff-9085-ced136b55b6b"/>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d9afc3-f649-439b-af78-f8ea19a043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ierungen" ma:readOnly="false" ma:fieldId="{5cf76f15-5ced-4ddc-b409-7134ff3c332f}" ma:taxonomyMulti="true" ma:sspId="d6cc0d90-a59d-4dc9-ba78-126f298181b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304abf-bf9a-49ff-9085-ced136b55b6b"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38f1283-855e-4623-878e-e1f004d7298f}" ma:internalName="TaxCatchAll" ma:showField="CatchAllData" ma:web="7d304abf-bf9a-49ff-9085-ced136b55b6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d304abf-bf9a-49ff-9085-ced136b55b6b" xsi:nil="true"/>
    <lcf76f155ced4ddcb4097134ff3c332f xmlns="24d9afc3-f649-439b-af78-f8ea19a0435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741AB74-E07F-4ED1-AB64-64CFFF347E6F}"/>
</file>

<file path=customXml/itemProps2.xml><?xml version="1.0" encoding="utf-8"?>
<ds:datastoreItem xmlns:ds="http://schemas.openxmlformats.org/officeDocument/2006/customXml" ds:itemID="{1C5E8998-93FF-475F-8D12-6A0EE179BFCF}"/>
</file>

<file path=customXml/itemProps3.xml><?xml version="1.0" encoding="utf-8"?>
<ds:datastoreItem xmlns:ds="http://schemas.openxmlformats.org/officeDocument/2006/customXml" ds:itemID="{47DD6657-A5CE-4524-8263-9AAE2043EADE}"/>
</file>

<file path=docProps/app.xml><?xml version="1.0" encoding="utf-8"?>
<Properties xmlns="http://schemas.openxmlformats.org/officeDocument/2006/extended-properties" xmlns:vt="http://schemas.openxmlformats.org/officeDocument/2006/docPropsVTypes">
  <Template>INSA-Meinungstrend</Template>
  <TotalTime>0</TotalTime>
  <Words>438</Words>
  <Application>Microsoft Office PowerPoint</Application>
  <PresentationFormat>Breitbild</PresentationFormat>
  <Paragraphs>31</Paragraphs>
  <Slides>5</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5</vt:i4>
      </vt:variant>
    </vt:vector>
  </HeadingPairs>
  <TitlesOfParts>
    <vt:vector size="8" baseType="lpstr">
      <vt:lpstr>Arial</vt:lpstr>
      <vt:lpstr>Calibri</vt:lpstr>
      <vt:lpstr>Larissa</vt:lpstr>
      <vt:lpstr>Befragung im INSA-Meinungstrend</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INSA</dc:creator>
  <cp:lastModifiedBy>Peter Schwark</cp:lastModifiedBy>
  <cp:revision>2566</cp:revision>
  <cp:lastPrinted>2018-06-21T12:51:37Z</cp:lastPrinted>
  <dcterms:created xsi:type="dcterms:W3CDTF">2017-08-01T07:40:43Z</dcterms:created>
  <dcterms:modified xsi:type="dcterms:W3CDTF">2026-09-17T06:39:30Z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0x010100CD7C8DC99957084E8532BE7AE223351F</vt:lpwstr>
  </property>
</Properties>
</file>