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12"/>
  </p:notesMasterIdLst>
  <p:handoutMasterIdLst>
    <p:handoutMasterId r:id="rId13"/>
  </p:handoutMasterIdLst>
  <p:sldIdLst>
    <p:sldId id="306" r:id="rId2"/>
    <p:sldId id="536" r:id="rId3"/>
    <p:sldId id="434" r:id="rId4"/>
    <p:sldId id="541" r:id="rId5"/>
    <p:sldId id="542" r:id="rId6"/>
    <p:sldId id="543" r:id="rId7"/>
    <p:sldId id="445" r:id="rId8"/>
    <p:sldId id="544" r:id="rId9"/>
    <p:sldId id="451" r:id="rId10"/>
    <p:sldId id="449" r:id="rId11"/>
  </p:sldIdLst>
  <p:sldSz cx="9144000" cy="6858000" type="screen4x3"/>
  <p:notesSz cx="6735763" cy="9866313"/>
  <p:defaultTextStyle>
    <a:defPPr>
      <a:defRPr lang="en-US"/>
    </a:defPPr>
    <a:lvl1pPr algn="l" rtl="0" fontAlgn="base">
      <a:spcBef>
        <a:spcPct val="0"/>
      </a:spcBef>
      <a:spcAft>
        <a:spcPct val="0"/>
      </a:spcAft>
      <a:defRPr sz="5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5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5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5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5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5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5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5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5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454">
          <p15:clr>
            <a:srgbClr val="A4A3A4"/>
          </p15:clr>
        </p15:guide>
        <p15:guide id="2" orient="horz" pos="133">
          <p15:clr>
            <a:srgbClr val="A4A3A4"/>
          </p15:clr>
        </p15:guide>
        <p15:guide id="3" orient="horz" pos="933">
          <p15:clr>
            <a:srgbClr val="A4A3A4"/>
          </p15:clr>
        </p15:guide>
        <p15:guide id="4" orient="horz" pos="3788">
          <p15:clr>
            <a:srgbClr val="A4A3A4"/>
          </p15:clr>
        </p15:guide>
        <p15:guide id="5" orient="horz" pos="2559">
          <p15:clr>
            <a:srgbClr val="A4A3A4"/>
          </p15:clr>
        </p15:guide>
        <p15:guide id="6" orient="horz" pos="1589">
          <p15:clr>
            <a:srgbClr val="A4A3A4"/>
          </p15:clr>
        </p15:guide>
        <p15:guide id="7" orient="horz" pos="2287">
          <p15:clr>
            <a:srgbClr val="A4A3A4"/>
          </p15:clr>
        </p15:guide>
        <p15:guide id="8" orient="horz" pos="1207">
          <p15:clr>
            <a:srgbClr val="A4A3A4"/>
          </p15:clr>
        </p15:guide>
        <p15:guide id="9" pos="400">
          <p15:clr>
            <a:srgbClr val="A4A3A4"/>
          </p15:clr>
        </p15:guide>
        <p15:guide id="10" pos="832">
          <p15:clr>
            <a:srgbClr val="A4A3A4"/>
          </p15:clr>
        </p15:guide>
        <p15:guide id="11" pos="5549">
          <p15:clr>
            <a:srgbClr val="A4A3A4"/>
          </p15:clr>
        </p15:guide>
        <p15:guide id="12" pos="3930">
          <p15:clr>
            <a:srgbClr val="A4A3A4"/>
          </p15:clr>
        </p15:guide>
        <p15:guide id="13" pos="1518">
          <p15:clr>
            <a:srgbClr val="A4A3A4"/>
          </p15:clr>
        </p15:guide>
        <p15:guide id="14" pos="362">
          <p15:clr>
            <a:srgbClr val="A4A3A4"/>
          </p15:clr>
        </p15:guide>
        <p15:guide id="15" pos="2731">
          <p15:clr>
            <a:srgbClr val="A4A3A4"/>
          </p15:clr>
        </p15:guide>
        <p15:guide id="16" pos="1348">
          <p15:clr>
            <a:srgbClr val="A4A3A4"/>
          </p15:clr>
        </p15:guide>
      </p15:sldGuideLst>
    </p:ext>
    <p:ext uri="{2D200454-40CA-4A62-9FC3-DE9A4176ACB9}">
      <p15:notesGuideLst xmlns:p15="http://schemas.microsoft.com/office/powerpoint/2012/main">
        <p15:guide id="1" orient="horz" pos="3108">
          <p15:clr>
            <a:srgbClr val="A4A3A4"/>
          </p15:clr>
        </p15:guide>
        <p15:guide id="2" pos="21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E3E6F1"/>
    <a:srgbClr val="E34F7D"/>
    <a:srgbClr val="DDDDDD"/>
    <a:srgbClr val="A8B2D4"/>
    <a:srgbClr val="D4D9EA"/>
    <a:srgbClr val="697BB5"/>
    <a:srgbClr val="8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7886" autoAdjust="0"/>
  </p:normalViewPr>
  <p:slideViewPr>
    <p:cSldViewPr snapToGrid="0">
      <p:cViewPr varScale="1">
        <p:scale>
          <a:sx n="100" d="100"/>
          <a:sy n="100" d="100"/>
        </p:scale>
        <p:origin x="1512" y="96"/>
      </p:cViewPr>
      <p:guideLst>
        <p:guide orient="horz" pos="3454"/>
        <p:guide orient="horz" pos="133"/>
        <p:guide orient="horz" pos="933"/>
        <p:guide orient="horz" pos="3788"/>
        <p:guide orient="horz" pos="2559"/>
        <p:guide orient="horz" pos="1589"/>
        <p:guide orient="horz" pos="2287"/>
        <p:guide orient="horz" pos="1207"/>
        <p:guide pos="400"/>
        <p:guide pos="832"/>
        <p:guide pos="5549"/>
        <p:guide pos="3930"/>
        <p:guide pos="1518"/>
        <p:guide pos="362"/>
        <p:guide pos="2731"/>
        <p:guide pos="13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9" d="100"/>
          <a:sy n="79" d="100"/>
        </p:scale>
        <p:origin x="-3996" y="-96"/>
      </p:cViewPr>
      <p:guideLst>
        <p:guide orient="horz" pos="3108"/>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229166666666667E-2"/>
          <c:y val="2.3952095808383235E-2"/>
          <c:w val="0.91415706202553826"/>
          <c:h val="0.74650698602794407"/>
        </c:manualLayout>
      </c:layout>
      <c:lineChart>
        <c:grouping val="standard"/>
        <c:varyColors val="0"/>
        <c:ser>
          <c:idx val="0"/>
          <c:order val="0"/>
          <c:tx>
            <c:strRef>
              <c:f>Sheet1!$A$2</c:f>
              <c:strCache>
                <c:ptCount val="1"/>
                <c:pt idx="0">
                  <c:v>Sicherheit der privaten Vorsorge</c:v>
                </c:pt>
              </c:strCache>
            </c:strRef>
          </c:tx>
          <c:spPr>
            <a:ln w="31557">
              <a:solidFill>
                <a:srgbClr val="000000"/>
              </a:solidFill>
              <a:prstDash val="solid"/>
            </a:ln>
          </c:spPr>
          <c:marker>
            <c:symbol val="circle"/>
            <c:size val="2"/>
            <c:spPr>
              <a:solidFill>
                <a:srgbClr val="000000"/>
              </a:solidFill>
              <a:ln>
                <a:solidFill>
                  <a:srgbClr val="000000"/>
                </a:solidFill>
                <a:prstDash val="solid"/>
              </a:ln>
            </c:spPr>
          </c:marker>
          <c:dLbls>
            <c:dLbl>
              <c:idx val="7"/>
              <c:layout>
                <c:manualLayout>
                  <c:x val="-1.6641350169520248E-2"/>
                  <c:y val="3.99255651075052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65B-48A0-BEC6-807B97C161C7}"/>
                </c:ext>
              </c:extLst>
            </c:dLbl>
            <c:dLbl>
              <c:idx val="8"/>
              <c:layout>
                <c:manualLayout>
                  <c:x val="-1.771942770799376E-2"/>
                  <c:y val="3.10642539874823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65B-48A0-BEC6-807B97C161C7}"/>
                </c:ext>
              </c:extLst>
            </c:dLbl>
            <c:dLbl>
              <c:idx val="9"/>
              <c:layout>
                <c:manualLayout>
                  <c:x val="-1.621014674916408E-2"/>
                  <c:y val="2.7876539471027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65B-48A0-BEC6-807B97C161C7}"/>
                </c:ext>
              </c:extLst>
            </c:dLbl>
            <c:dLbl>
              <c:idx val="10"/>
              <c:layout>
                <c:manualLayout>
                  <c:x val="-1.8040244969378828E-2"/>
                  <c:y val="2.94788512012921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65B-48A0-BEC6-807B97C161C7}"/>
                </c:ext>
              </c:extLst>
            </c:dLbl>
            <c:dLbl>
              <c:idx val="11"/>
              <c:layout>
                <c:manualLayout>
                  <c:x val="-2.0955443512967954E-2"/>
                  <c:y val="1.52483701968193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65B-48A0-BEC6-807B97C161C7}"/>
                </c:ext>
              </c:extLst>
            </c:dLbl>
            <c:dLbl>
              <c:idx val="12"/>
              <c:layout>
                <c:manualLayout>
                  <c:x val="-2.2638275743170296E-2"/>
                  <c:y val="2.755321330690017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65B-48A0-BEC6-807B97C161C7}"/>
                </c:ext>
              </c:extLst>
            </c:dLbl>
            <c:dLbl>
              <c:idx val="13"/>
              <c:layout>
                <c:manualLayout>
                  <c:x val="-1.6888039748800245E-2"/>
                  <c:y val="-3.55564946646862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65B-48A0-BEC6-807B97C161C7}"/>
                </c:ext>
              </c:extLst>
            </c:dLbl>
            <c:dLbl>
              <c:idx val="1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65B-48A0-BEC6-807B97C161C7}"/>
                </c:ext>
              </c:extLst>
            </c:dLbl>
            <c:dLbl>
              <c:idx val="22"/>
              <c:delete val="1"/>
              <c:extLst>
                <c:ext xmlns:c15="http://schemas.microsoft.com/office/drawing/2012/chart" uri="{CE6537A1-D6FC-4f65-9D91-7224C49458BB}"/>
                <c:ext xmlns:c16="http://schemas.microsoft.com/office/drawing/2014/chart" uri="{C3380CC4-5D6E-409C-BE32-E72D297353CC}">
                  <c16:uniqueId val="{00000008-165B-48A0-BEC6-807B97C161C7}"/>
                </c:ext>
              </c:extLst>
            </c:dLbl>
            <c:dLbl>
              <c:idx val="23"/>
              <c:delete val="1"/>
              <c:extLst>
                <c:ext xmlns:c15="http://schemas.microsoft.com/office/drawing/2012/chart" uri="{CE6537A1-D6FC-4f65-9D91-7224C49458BB}"/>
                <c:ext xmlns:c16="http://schemas.microsoft.com/office/drawing/2014/chart" uri="{C3380CC4-5D6E-409C-BE32-E72D297353CC}">
                  <c16:uniqueId val="{00000009-165B-48A0-BEC6-807B97C161C7}"/>
                </c:ext>
              </c:extLst>
            </c:dLbl>
            <c:dLbl>
              <c:idx val="24"/>
              <c:delete val="1"/>
              <c:extLst>
                <c:ext xmlns:c15="http://schemas.microsoft.com/office/drawing/2012/chart" uri="{CE6537A1-D6FC-4f65-9D91-7224C49458BB}"/>
                <c:ext xmlns:c16="http://schemas.microsoft.com/office/drawing/2014/chart" uri="{C3380CC4-5D6E-409C-BE32-E72D297353CC}">
                  <c16:uniqueId val="{0000000A-165B-48A0-BEC6-807B97C161C7}"/>
                </c:ext>
              </c:extLst>
            </c:dLbl>
            <c:dLbl>
              <c:idx val="25"/>
              <c:delete val="1"/>
              <c:extLst>
                <c:ext xmlns:c15="http://schemas.microsoft.com/office/drawing/2012/chart" uri="{CE6537A1-D6FC-4f65-9D91-7224C49458BB}"/>
                <c:ext xmlns:c16="http://schemas.microsoft.com/office/drawing/2014/chart" uri="{C3380CC4-5D6E-409C-BE32-E72D297353CC}">
                  <c16:uniqueId val="{0000000B-165B-48A0-BEC6-807B97C161C7}"/>
                </c:ext>
              </c:extLst>
            </c:dLbl>
            <c:dLbl>
              <c:idx val="26"/>
              <c:delete val="1"/>
              <c:extLst>
                <c:ext xmlns:c15="http://schemas.microsoft.com/office/drawing/2012/chart" uri="{CE6537A1-D6FC-4f65-9D91-7224C49458BB}"/>
                <c:ext xmlns:c16="http://schemas.microsoft.com/office/drawing/2014/chart" uri="{C3380CC4-5D6E-409C-BE32-E72D297353CC}">
                  <c16:uniqueId val="{0000000C-165B-48A0-BEC6-807B97C161C7}"/>
                </c:ext>
              </c:extLst>
            </c:dLbl>
            <c:numFmt formatCode="0.0" sourceLinked="0"/>
            <c:spPr>
              <a:noFill/>
              <a:ln w="21041">
                <a:noFill/>
              </a:ln>
            </c:spPr>
            <c:txPr>
              <a:bodyPr/>
              <a:lstStyle/>
              <a:p>
                <a:pPr>
                  <a:defRPr sz="826" b="1" i="0" u="none" strike="noStrike" baseline="0">
                    <a:solidFill>
                      <a:schemeClr val="tx1"/>
                    </a:solidFill>
                    <a:latin typeface="Arial"/>
                    <a:ea typeface="Arial"/>
                    <a:cs typeface="Arial"/>
                  </a:defRPr>
                </a:pPr>
                <a:endParaRPr lang="de-D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Sheet1!$B$1:$P$1</c:f>
              <c:strCache>
                <c:ptCount val="15"/>
                <c:pt idx="0">
                  <c:v>1980</c:v>
                </c:pt>
                <c:pt idx="1">
                  <c:v>1990</c:v>
                </c:pt>
                <c:pt idx="2">
                  <c:v>2000</c:v>
                </c:pt>
                <c:pt idx="3">
                  <c:v>2005</c:v>
                </c:pt>
                <c:pt idx="4">
                  <c:v>2009</c:v>
                </c:pt>
                <c:pt idx="5">
                  <c:v>2010</c:v>
                </c:pt>
                <c:pt idx="6">
                  <c:v>2011</c:v>
                </c:pt>
                <c:pt idx="7">
                  <c:v>1. Quartal 2012</c:v>
                </c:pt>
                <c:pt idx="8">
                  <c:v>2. Quartal 2012 </c:v>
                </c:pt>
                <c:pt idx="9">
                  <c:v>3. Quartal 2012</c:v>
                </c:pt>
                <c:pt idx="10">
                  <c:v>4.Quartal 2012</c:v>
                </c:pt>
                <c:pt idx="11">
                  <c:v>4. Quartal 2013</c:v>
                </c:pt>
                <c:pt idx="12">
                  <c:v>4. Quartal 2014</c:v>
                </c:pt>
                <c:pt idx="13">
                  <c:v>4. Quartal 2015</c:v>
                </c:pt>
                <c:pt idx="14">
                  <c:v>4. Quartal 2016</c:v>
                </c:pt>
              </c:strCache>
            </c:strRef>
          </c:cat>
          <c:val>
            <c:numRef>
              <c:f>Sheet1!$B$2:$P$2</c:f>
              <c:numCache>
                <c:formatCode>General</c:formatCode>
                <c:ptCount val="15"/>
                <c:pt idx="3">
                  <c:v>6.3</c:v>
                </c:pt>
                <c:pt idx="4">
                  <c:v>5.0543284430000002</c:v>
                </c:pt>
                <c:pt idx="5">
                  <c:v>5.3114859055000005</c:v>
                </c:pt>
                <c:pt idx="6">
                  <c:v>5.4466999999999999</c:v>
                </c:pt>
                <c:pt idx="7">
                  <c:v>5.4500999999999999</c:v>
                </c:pt>
                <c:pt idx="8">
                  <c:v>5.4492000000000003</c:v>
                </c:pt>
                <c:pt idx="9">
                  <c:v>5.2077999999999998</c:v>
                </c:pt>
                <c:pt idx="10">
                  <c:v>5.173</c:v>
                </c:pt>
                <c:pt idx="11">
                  <c:v>5.3988208671045834</c:v>
                </c:pt>
                <c:pt idx="12">
                  <c:v>5.7096728635811598</c:v>
                </c:pt>
                <c:pt idx="13">
                  <c:v>5.8595923970782096</c:v>
                </c:pt>
                <c:pt idx="14">
                  <c:v>4.7</c:v>
                </c:pt>
              </c:numCache>
            </c:numRef>
          </c:val>
          <c:smooth val="0"/>
          <c:extLst>
            <c:ext xmlns:c16="http://schemas.microsoft.com/office/drawing/2014/chart" uri="{C3380CC4-5D6E-409C-BE32-E72D297353CC}">
              <c16:uniqueId val="{0000000D-165B-48A0-BEC6-807B97C161C7}"/>
            </c:ext>
          </c:extLst>
        </c:ser>
        <c:ser>
          <c:idx val="1"/>
          <c:order val="1"/>
          <c:tx>
            <c:strRef>
              <c:f>Sheet1!$A$5</c:f>
              <c:strCache>
                <c:ptCount val="1"/>
                <c:pt idx="0">
                  <c:v>Sicherheit der betrieblichen Vorsorge</c:v>
                </c:pt>
              </c:strCache>
            </c:strRef>
          </c:tx>
          <c:spPr>
            <a:ln>
              <a:solidFill>
                <a:schemeClr val="accent2"/>
              </a:solidFill>
            </a:ln>
          </c:spPr>
          <c:marker>
            <c:symbol val="square"/>
            <c:size val="6"/>
            <c:spPr>
              <a:solidFill>
                <a:schemeClr val="accent2"/>
              </a:solidFill>
              <a:ln>
                <a:solidFill>
                  <a:schemeClr val="accent2"/>
                </a:solidFill>
              </a:ln>
            </c:spPr>
          </c:marker>
          <c:dLbls>
            <c:dLbl>
              <c:idx val="7"/>
              <c:layout>
                <c:manualLayout>
                  <c:x val="-1.9890334746718374E-2"/>
                  <c:y val="-3.8353380543436143E-2"/>
                </c:manualLayout>
              </c:layout>
              <c:numFmt formatCode="#,##0.0" sourceLinked="0"/>
              <c:spPr/>
              <c:txPr>
                <a:bodyPr/>
                <a:lstStyle/>
                <a:p>
                  <a:pPr>
                    <a:defRPr b="1">
                      <a:solidFill>
                        <a:schemeClr val="accent6"/>
                      </a:solidFill>
                    </a:defRPr>
                  </a:pPr>
                  <a:endParaRPr lang="de-DE"/>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65B-48A0-BEC6-807B97C161C7}"/>
                </c:ext>
              </c:extLst>
            </c:dLbl>
            <c:dLbl>
              <c:idx val="8"/>
              <c:layout>
                <c:manualLayout>
                  <c:x val="-2.1016188630386186E-2"/>
                  <c:y val="-3.909448818897638E-2"/>
                </c:manualLayout>
              </c:layout>
              <c:numFmt formatCode="#,##0.0" sourceLinked="0"/>
              <c:spPr/>
              <c:txPr>
                <a:bodyPr/>
                <a:lstStyle/>
                <a:p>
                  <a:pPr>
                    <a:defRPr b="1">
                      <a:solidFill>
                        <a:schemeClr val="accent6"/>
                      </a:solidFill>
                    </a:defRPr>
                  </a:pPr>
                  <a:endParaRPr lang="de-DE"/>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65B-48A0-BEC6-807B97C161C7}"/>
                </c:ext>
              </c:extLst>
            </c:dLbl>
            <c:dLbl>
              <c:idx val="9"/>
              <c:layout>
                <c:manualLayout>
                  <c:x val="-2.1016188630386186E-2"/>
                  <c:y val="-3.5889359983848172E-2"/>
                </c:manualLayout>
              </c:layout>
              <c:numFmt formatCode="#,##0.0" sourceLinked="0"/>
              <c:spPr/>
              <c:txPr>
                <a:bodyPr/>
                <a:lstStyle/>
                <a:p>
                  <a:pPr>
                    <a:defRPr b="1">
                      <a:solidFill>
                        <a:schemeClr val="accent6"/>
                      </a:solidFill>
                    </a:defRPr>
                  </a:pPr>
                  <a:endParaRPr lang="de-DE"/>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65B-48A0-BEC6-807B97C161C7}"/>
                </c:ext>
              </c:extLst>
            </c:dLbl>
            <c:dLbl>
              <c:idx val="10"/>
              <c:layout>
                <c:manualLayout>
                  <c:x val="-5.0690787884643254E-3"/>
                  <c:y val="-3.2684231778719965E-2"/>
                </c:manualLayout>
              </c:layout>
              <c:numFmt formatCode="#,##0.0" sourceLinked="0"/>
              <c:spPr/>
              <c:txPr>
                <a:bodyPr/>
                <a:lstStyle/>
                <a:p>
                  <a:pPr>
                    <a:defRPr b="1">
                      <a:solidFill>
                        <a:schemeClr val="accent6"/>
                      </a:solidFill>
                    </a:defRPr>
                  </a:pPr>
                  <a:endParaRPr lang="de-DE"/>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165B-48A0-BEC6-807B97C161C7}"/>
                </c:ext>
              </c:extLst>
            </c:dLbl>
            <c:dLbl>
              <c:idx val="11"/>
              <c:layout>
                <c:manualLayout>
                  <c:x val="-2.0247755654746874E-2"/>
                  <c:y val="-3.5889359983848172E-2"/>
                </c:manualLayout>
              </c:layout>
              <c:numFmt formatCode="#,##0.0" sourceLinked="0"/>
              <c:spPr/>
              <c:txPr>
                <a:bodyPr/>
                <a:lstStyle/>
                <a:p>
                  <a:pPr>
                    <a:defRPr b="1">
                      <a:solidFill>
                        <a:schemeClr val="accent6"/>
                      </a:solidFill>
                    </a:defRPr>
                  </a:pPr>
                  <a:endParaRPr lang="de-DE"/>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165B-48A0-BEC6-807B97C161C7}"/>
                </c:ext>
              </c:extLst>
            </c:dLbl>
            <c:dLbl>
              <c:idx val="12"/>
              <c:layout>
                <c:manualLayout>
                  <c:x val="-2.0484650473967136E-2"/>
                  <c:y val="-3.5445873133261654E-2"/>
                </c:manualLayout>
              </c:layout>
              <c:numFmt formatCode="#,##0.0" sourceLinked="0"/>
              <c:spPr/>
              <c:txPr>
                <a:bodyPr/>
                <a:lstStyle/>
                <a:p>
                  <a:pPr>
                    <a:defRPr b="1">
                      <a:solidFill>
                        <a:schemeClr val="accent6"/>
                      </a:solidFill>
                    </a:defRPr>
                  </a:pPr>
                  <a:endParaRPr lang="de-DE"/>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165B-48A0-BEC6-807B97C161C7}"/>
                </c:ext>
              </c:extLst>
            </c:dLbl>
            <c:dLbl>
              <c:idx val="13"/>
              <c:layout>
                <c:manualLayout>
                  <c:x val="-2.1913165376940949E-2"/>
                  <c:y val="2.4506770907780175E-2"/>
                </c:manualLayout>
              </c:layout>
              <c:numFmt formatCode="#,##0.0" sourceLinked="0"/>
              <c:spPr/>
              <c:txPr>
                <a:bodyPr/>
                <a:lstStyle/>
                <a:p>
                  <a:pPr>
                    <a:defRPr b="1">
                      <a:solidFill>
                        <a:schemeClr val="accent6"/>
                      </a:solidFill>
                    </a:defRPr>
                  </a:pPr>
                  <a:endParaRPr lang="de-DE"/>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165B-48A0-BEC6-807B97C161C7}"/>
                </c:ext>
              </c:extLst>
            </c:dLbl>
            <c:dLbl>
              <c:idx val="1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165B-48A0-BEC6-807B97C161C7}"/>
                </c:ext>
              </c:extLst>
            </c:dLbl>
            <c:numFmt formatCode="#,##0.0" sourceLinked="0"/>
            <c:spPr>
              <a:noFill/>
              <a:ln>
                <a:noFill/>
              </a:ln>
              <a:effectLst/>
            </c:spPr>
            <c:txPr>
              <a:bodyPr/>
              <a:lstStyle/>
              <a:p>
                <a:pPr>
                  <a:defRPr b="1">
                    <a:solidFill>
                      <a:schemeClr val="accent6"/>
                    </a:solidFill>
                  </a:defRPr>
                </a:pPr>
                <a:endParaRPr lang="de-DE"/>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Sheet1!$B$1:$P$1</c:f>
              <c:strCache>
                <c:ptCount val="15"/>
                <c:pt idx="0">
                  <c:v>1980</c:v>
                </c:pt>
                <c:pt idx="1">
                  <c:v>1990</c:v>
                </c:pt>
                <c:pt idx="2">
                  <c:v>2000</c:v>
                </c:pt>
                <c:pt idx="3">
                  <c:v>2005</c:v>
                </c:pt>
                <c:pt idx="4">
                  <c:v>2009</c:v>
                </c:pt>
                <c:pt idx="5">
                  <c:v>2010</c:v>
                </c:pt>
                <c:pt idx="6">
                  <c:v>2011</c:v>
                </c:pt>
                <c:pt idx="7">
                  <c:v>1. Quartal 2012</c:v>
                </c:pt>
                <c:pt idx="8">
                  <c:v>2. Quartal 2012 </c:v>
                </c:pt>
                <c:pt idx="9">
                  <c:v>3. Quartal 2012</c:v>
                </c:pt>
                <c:pt idx="10">
                  <c:v>4.Quartal 2012</c:v>
                </c:pt>
                <c:pt idx="11">
                  <c:v>4. Quartal 2013</c:v>
                </c:pt>
                <c:pt idx="12">
                  <c:v>4. Quartal 2014</c:v>
                </c:pt>
                <c:pt idx="13">
                  <c:v>4. Quartal 2015</c:v>
                </c:pt>
                <c:pt idx="14">
                  <c:v>4. Quartal 2016</c:v>
                </c:pt>
              </c:strCache>
            </c:strRef>
          </c:cat>
          <c:val>
            <c:numRef>
              <c:f>Sheet1!$B$5:$P$5</c:f>
              <c:numCache>
                <c:formatCode>General</c:formatCode>
                <c:ptCount val="15"/>
                <c:pt idx="4">
                  <c:v>4.7748266739999998</c:v>
                </c:pt>
                <c:pt idx="5">
                  <c:v>5.1646921319999999</c:v>
                </c:pt>
                <c:pt idx="6">
                  <c:v>5.4454000000000002</c:v>
                </c:pt>
                <c:pt idx="7">
                  <c:v>5.6585999999999999</c:v>
                </c:pt>
                <c:pt idx="8">
                  <c:v>5.6292999999999997</c:v>
                </c:pt>
                <c:pt idx="9">
                  <c:v>5.5076000000000001</c:v>
                </c:pt>
                <c:pt idx="10">
                  <c:v>5.4992000000000001</c:v>
                </c:pt>
                <c:pt idx="11">
                  <c:v>5.8311377282641415</c:v>
                </c:pt>
                <c:pt idx="12">
                  <c:v>5.7686728295590903</c:v>
                </c:pt>
                <c:pt idx="13">
                  <c:v>5.8138464513518704</c:v>
                </c:pt>
                <c:pt idx="14">
                  <c:v>5.0199999999999996</c:v>
                </c:pt>
              </c:numCache>
            </c:numRef>
          </c:val>
          <c:smooth val="0"/>
          <c:extLst>
            <c:ext xmlns:c16="http://schemas.microsoft.com/office/drawing/2014/chart" uri="{C3380CC4-5D6E-409C-BE32-E72D297353CC}">
              <c16:uniqueId val="{00000016-165B-48A0-BEC6-807B97C161C7}"/>
            </c:ext>
          </c:extLst>
        </c:ser>
        <c:ser>
          <c:idx val="2"/>
          <c:order val="2"/>
          <c:tx>
            <c:strRef>
              <c:f>Sheet1!$A$6</c:f>
              <c:strCache>
                <c:ptCount val="1"/>
                <c:pt idx="0">
                  <c:v>Sicherheit der gesetzlichen Vorsorge</c:v>
                </c:pt>
              </c:strCache>
            </c:strRef>
          </c:tx>
          <c:spPr>
            <a:ln>
              <a:solidFill>
                <a:srgbClr val="C00000"/>
              </a:solidFill>
            </a:ln>
          </c:spPr>
          <c:marker>
            <c:symbol val="triangle"/>
            <c:size val="6"/>
            <c:spPr>
              <a:solidFill>
                <a:srgbClr val="C00000"/>
              </a:solidFill>
              <a:ln>
                <a:noFill/>
              </a:ln>
            </c:spPr>
          </c:marker>
          <c:dLbls>
            <c:numFmt formatCode="#,##0.0" sourceLinked="0"/>
            <c:spPr>
              <a:ln>
                <a:noFill/>
              </a:ln>
            </c:spPr>
            <c:txPr>
              <a:bodyPr/>
              <a:lstStyle/>
              <a:p>
                <a:pPr>
                  <a:defRPr b="1">
                    <a:solidFill>
                      <a:srgbClr val="C00000"/>
                    </a:solidFill>
                  </a:defRPr>
                </a:pPr>
                <a:endParaRPr lang="de-DE"/>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Sheet1!$B$1:$P$1</c:f>
              <c:strCache>
                <c:ptCount val="15"/>
                <c:pt idx="0">
                  <c:v>1980</c:v>
                </c:pt>
                <c:pt idx="1">
                  <c:v>1990</c:v>
                </c:pt>
                <c:pt idx="2">
                  <c:v>2000</c:v>
                </c:pt>
                <c:pt idx="3">
                  <c:v>2005</c:v>
                </c:pt>
                <c:pt idx="4">
                  <c:v>2009</c:v>
                </c:pt>
                <c:pt idx="5">
                  <c:v>2010</c:v>
                </c:pt>
                <c:pt idx="6">
                  <c:v>2011</c:v>
                </c:pt>
                <c:pt idx="7">
                  <c:v>1. Quartal 2012</c:v>
                </c:pt>
                <c:pt idx="8">
                  <c:v>2. Quartal 2012 </c:v>
                </c:pt>
                <c:pt idx="9">
                  <c:v>3. Quartal 2012</c:v>
                </c:pt>
                <c:pt idx="10">
                  <c:v>4.Quartal 2012</c:v>
                </c:pt>
                <c:pt idx="11">
                  <c:v>4. Quartal 2013</c:v>
                </c:pt>
                <c:pt idx="12">
                  <c:v>4. Quartal 2014</c:v>
                </c:pt>
                <c:pt idx="13">
                  <c:v>4. Quartal 2015</c:v>
                </c:pt>
                <c:pt idx="14">
                  <c:v>4. Quartal 2016</c:v>
                </c:pt>
              </c:strCache>
            </c:strRef>
          </c:cat>
          <c:val>
            <c:numRef>
              <c:f>Sheet1!$B$6:$P$6</c:f>
              <c:numCache>
                <c:formatCode>General</c:formatCode>
                <c:ptCount val="15"/>
                <c:pt idx="0">
                  <c:v>7.5</c:v>
                </c:pt>
                <c:pt idx="1">
                  <c:v>6.3</c:v>
                </c:pt>
                <c:pt idx="2">
                  <c:v>4.5</c:v>
                </c:pt>
                <c:pt idx="3">
                  <c:v>4</c:v>
                </c:pt>
                <c:pt idx="4">
                  <c:v>3.810988541</c:v>
                </c:pt>
                <c:pt idx="5">
                  <c:v>3.8583382360000003</c:v>
                </c:pt>
                <c:pt idx="6">
                  <c:v>4.3281999999999998</c:v>
                </c:pt>
                <c:pt idx="7">
                  <c:v>4.5092999999999996</c:v>
                </c:pt>
                <c:pt idx="8">
                  <c:v>4.6985000000000001</c:v>
                </c:pt>
                <c:pt idx="9">
                  <c:v>4.1848999999999998</c:v>
                </c:pt>
                <c:pt idx="10">
                  <c:v>4.6154999999999999</c:v>
                </c:pt>
                <c:pt idx="11">
                  <c:v>5.0476224089390822</c:v>
                </c:pt>
                <c:pt idx="12">
                  <c:v>5.0692233840618703</c:v>
                </c:pt>
                <c:pt idx="13">
                  <c:v>5.23734113389217</c:v>
                </c:pt>
                <c:pt idx="14">
                  <c:v>4.0599999999999996</c:v>
                </c:pt>
              </c:numCache>
            </c:numRef>
          </c:val>
          <c:smooth val="0"/>
          <c:extLst>
            <c:ext xmlns:c16="http://schemas.microsoft.com/office/drawing/2014/chart" uri="{C3380CC4-5D6E-409C-BE32-E72D297353CC}">
              <c16:uniqueId val="{00000017-165B-48A0-BEC6-807B97C161C7}"/>
            </c:ext>
          </c:extLst>
        </c:ser>
        <c:dLbls>
          <c:showLegendKey val="0"/>
          <c:showVal val="0"/>
          <c:showCatName val="0"/>
          <c:showSerName val="0"/>
          <c:showPercent val="0"/>
          <c:showBubbleSize val="0"/>
        </c:dLbls>
        <c:marker val="1"/>
        <c:smooth val="0"/>
        <c:axId val="100400512"/>
        <c:axId val="104367232"/>
      </c:lineChart>
      <c:catAx>
        <c:axId val="100400512"/>
        <c:scaling>
          <c:orientation val="minMax"/>
        </c:scaling>
        <c:delete val="0"/>
        <c:axPos val="b"/>
        <c:numFmt formatCode="General" sourceLinked="1"/>
        <c:majorTickMark val="out"/>
        <c:minorTickMark val="none"/>
        <c:tickLblPos val="nextTo"/>
        <c:txPr>
          <a:bodyPr/>
          <a:lstStyle/>
          <a:p>
            <a:pPr>
              <a:defRPr sz="895" b="1"/>
            </a:pPr>
            <a:endParaRPr lang="de-DE"/>
          </a:p>
        </c:txPr>
        <c:crossAx val="104367232"/>
        <c:crosses val="autoZero"/>
        <c:auto val="0"/>
        <c:lblAlgn val="ctr"/>
        <c:lblOffset val="100"/>
        <c:noMultiLvlLbl val="0"/>
      </c:catAx>
      <c:valAx>
        <c:axId val="104367232"/>
        <c:scaling>
          <c:orientation val="minMax"/>
        </c:scaling>
        <c:delete val="1"/>
        <c:axPos val="l"/>
        <c:numFmt formatCode="General" sourceLinked="1"/>
        <c:majorTickMark val="out"/>
        <c:minorTickMark val="none"/>
        <c:tickLblPos val="nextTo"/>
        <c:crossAx val="100400512"/>
        <c:crosses val="autoZero"/>
        <c:crossBetween val="between"/>
      </c:valAx>
      <c:spPr>
        <a:noFill/>
        <a:ln w="25381">
          <a:noFill/>
        </a:ln>
      </c:spPr>
    </c:plotArea>
    <c:legend>
      <c:legendPos val="r"/>
      <c:layout>
        <c:manualLayout>
          <c:xMode val="edge"/>
          <c:yMode val="edge"/>
          <c:x val="3.6458359820200084E-2"/>
          <c:y val="0.5129740697306453"/>
          <c:w val="0.23981658374511583"/>
          <c:h val="0.13941462990885001"/>
        </c:manualLayout>
      </c:layout>
      <c:overlay val="0"/>
      <c:spPr>
        <a:solidFill>
          <a:schemeClr val="bg1"/>
        </a:solidFill>
        <a:ln w="21041">
          <a:noFill/>
        </a:ln>
      </c:spPr>
      <c:txPr>
        <a:bodyPr/>
        <a:lstStyle/>
        <a:p>
          <a:pPr>
            <a:defRPr sz="759" b="0" i="0" u="none" strike="noStrike" baseline="0">
              <a:solidFill>
                <a:schemeClr val="tx1"/>
              </a:solidFill>
              <a:latin typeface="Arial"/>
              <a:ea typeface="Arial"/>
              <a:cs typeface="Arial"/>
            </a:defRPr>
          </a:pPr>
          <a:endParaRPr lang="de-DE"/>
        </a:p>
      </c:txPr>
    </c:legend>
    <c:plotVisOnly val="1"/>
    <c:dispBlanksAs val="gap"/>
    <c:showDLblsOverMax val="0"/>
  </c:chart>
  <c:spPr>
    <a:noFill/>
    <a:ln>
      <a:noFill/>
    </a:ln>
  </c:spPr>
  <c:txPr>
    <a:bodyPr/>
    <a:lstStyle/>
    <a:p>
      <a:pPr>
        <a:defRPr sz="826" b="0" i="0" u="none" strike="noStrike" baseline="0">
          <a:solidFill>
            <a:schemeClr val="tx1"/>
          </a:solidFill>
          <a:latin typeface="Arial"/>
          <a:ea typeface="Arial"/>
          <a:cs typeface="Arial"/>
        </a:defRPr>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31034482758622"/>
          <c:y val="3.7735849056603772E-2"/>
          <c:w val="0.87067187995023687"/>
          <c:h val="0.73584905660377353"/>
        </c:manualLayout>
      </c:layout>
      <c:barChart>
        <c:barDir val="col"/>
        <c:grouping val="percentStacked"/>
        <c:varyColors val="0"/>
        <c:ser>
          <c:idx val="0"/>
          <c:order val="0"/>
          <c:tx>
            <c:strRef>
              <c:f>Sheet1!$A$2</c:f>
              <c:strCache>
                <c:ptCount val="1"/>
                <c:pt idx="0">
                  <c:v>senken müssen</c:v>
                </c:pt>
              </c:strCache>
            </c:strRef>
          </c:tx>
          <c:spPr>
            <a:solidFill>
              <a:srgbClr val="A50021"/>
            </a:solidFill>
            <a:ln w="31165">
              <a:noFill/>
            </a:ln>
          </c:spPr>
          <c:invertIfNegative val="0"/>
          <c:dLbls>
            <c:numFmt formatCode="0&quot;%&quot;" sourceLinked="0"/>
            <c:spPr>
              <a:noFill/>
              <a:ln w="31165">
                <a:noFill/>
              </a:ln>
            </c:spPr>
            <c:txPr>
              <a:bodyPr wrap="square" lIns="38100" tIns="19050" rIns="38100" bIns="19050" anchor="ctr">
                <a:spAutoFit/>
              </a:bodyPr>
              <a:lstStyle/>
              <a:p>
                <a:pPr algn="r">
                  <a:defRPr sz="1105" b="1" i="0" u="none" strike="noStrike" baseline="0">
                    <a:solidFill>
                      <a:srgbClr val="FFFFFF"/>
                    </a:solidFill>
                    <a:latin typeface="Arial"/>
                    <a:ea typeface="Arial"/>
                    <a:cs typeface="Arial"/>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Sheet1!$B$1:$O$1</c:f>
              <c:strCache>
                <c:ptCount val="14"/>
                <c:pt idx="0">
                  <c:v>2009</c:v>
                </c:pt>
                <c:pt idx="1">
                  <c:v>2010</c:v>
                </c:pt>
                <c:pt idx="2">
                  <c:v>1. Quartal 2011</c:v>
                </c:pt>
                <c:pt idx="3">
                  <c:v>2. Quartal 2011</c:v>
                </c:pt>
                <c:pt idx="4">
                  <c:v>3. Quartal 2011</c:v>
                </c:pt>
                <c:pt idx="5">
                  <c:v>4. Quartal 2011</c:v>
                </c:pt>
                <c:pt idx="6">
                  <c:v>1. Quartal 2012</c:v>
                </c:pt>
                <c:pt idx="7">
                  <c:v>2. Quartal 2012</c:v>
                </c:pt>
                <c:pt idx="8">
                  <c:v>3. Quartal 2012</c:v>
                </c:pt>
                <c:pt idx="9">
                  <c:v>4. Quartal 2012</c:v>
                </c:pt>
                <c:pt idx="10">
                  <c:v>4. Quartal 2013</c:v>
                </c:pt>
                <c:pt idx="11">
                  <c:v>4. Quartal 2014</c:v>
                </c:pt>
                <c:pt idx="12">
                  <c:v>4. Quartal 2015</c:v>
                </c:pt>
                <c:pt idx="13">
                  <c:v>4. Quartal 2016</c:v>
                </c:pt>
              </c:strCache>
            </c:strRef>
          </c:cat>
          <c:val>
            <c:numRef>
              <c:f>Sheet1!$B$2:$O$2</c:f>
              <c:numCache>
                <c:formatCode>General</c:formatCode>
                <c:ptCount val="14"/>
                <c:pt idx="0">
                  <c:v>70.661826079999997</c:v>
                </c:pt>
                <c:pt idx="1">
                  <c:v>69.96799361250001</c:v>
                </c:pt>
                <c:pt idx="2">
                  <c:v>68.3</c:v>
                </c:pt>
                <c:pt idx="3">
                  <c:v>69.400000000000006</c:v>
                </c:pt>
                <c:pt idx="4">
                  <c:v>73.099999999999994</c:v>
                </c:pt>
                <c:pt idx="5">
                  <c:v>71.599999999999994</c:v>
                </c:pt>
                <c:pt idx="6">
                  <c:v>70.462394681670204</c:v>
                </c:pt>
                <c:pt idx="7">
                  <c:v>70.653337565516793</c:v>
                </c:pt>
                <c:pt idx="8">
                  <c:v>76.179291999596444</c:v>
                </c:pt>
                <c:pt idx="9">
                  <c:v>70.791230949111196</c:v>
                </c:pt>
                <c:pt idx="10">
                  <c:v>72</c:v>
                </c:pt>
                <c:pt idx="11">
                  <c:v>73.042633331394072</c:v>
                </c:pt>
                <c:pt idx="12">
                  <c:v>68.720576344169601</c:v>
                </c:pt>
                <c:pt idx="13">
                  <c:v>76.400000000000006</c:v>
                </c:pt>
              </c:numCache>
            </c:numRef>
          </c:val>
          <c:extLst>
            <c:ext xmlns:c16="http://schemas.microsoft.com/office/drawing/2014/chart" uri="{C3380CC4-5D6E-409C-BE32-E72D297353CC}">
              <c16:uniqueId val="{00000000-06B3-4996-B413-2C041D91A0F6}"/>
            </c:ext>
          </c:extLst>
        </c:ser>
        <c:ser>
          <c:idx val="2"/>
          <c:order val="1"/>
          <c:tx>
            <c:strRef>
              <c:f>Sheet1!$A$3</c:f>
              <c:strCache>
                <c:ptCount val="1"/>
                <c:pt idx="0">
                  <c:v>beibehalten können</c:v>
                </c:pt>
              </c:strCache>
            </c:strRef>
          </c:tx>
          <c:spPr>
            <a:solidFill>
              <a:schemeClr val="accent1"/>
            </a:solidFill>
            <a:ln w="31165">
              <a:noFill/>
            </a:ln>
          </c:spPr>
          <c:invertIfNegative val="0"/>
          <c:dPt>
            <c:idx val="6"/>
            <c:invertIfNegative val="0"/>
            <c:bubble3D val="0"/>
            <c:extLst>
              <c:ext xmlns:c16="http://schemas.microsoft.com/office/drawing/2014/chart" uri="{C3380CC4-5D6E-409C-BE32-E72D297353CC}">
                <c16:uniqueId val="{00000001-06B3-4996-B413-2C041D91A0F6}"/>
              </c:ext>
            </c:extLst>
          </c:dPt>
          <c:dPt>
            <c:idx val="7"/>
            <c:invertIfNegative val="0"/>
            <c:bubble3D val="0"/>
            <c:extLst>
              <c:ext xmlns:c16="http://schemas.microsoft.com/office/drawing/2014/chart" uri="{C3380CC4-5D6E-409C-BE32-E72D297353CC}">
                <c16:uniqueId val="{00000002-06B3-4996-B413-2C041D91A0F6}"/>
              </c:ext>
            </c:extLst>
          </c:dPt>
          <c:dLbls>
            <c:numFmt formatCode="0&quot;%&quot;" sourceLinked="0"/>
            <c:spPr>
              <a:noFill/>
              <a:ln w="31165">
                <a:noFill/>
              </a:ln>
            </c:spPr>
            <c:txPr>
              <a:bodyPr/>
              <a:lstStyle/>
              <a:p>
                <a:pPr algn="r">
                  <a:defRPr sz="1105" b="1" i="0" u="none" strike="noStrike" baseline="0">
                    <a:solidFill>
                      <a:schemeClr val="tx1"/>
                    </a:solidFill>
                    <a:latin typeface="Arial"/>
                    <a:ea typeface="Arial"/>
                    <a:cs typeface="Arial"/>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Sheet1!$B$1:$O$1</c:f>
              <c:strCache>
                <c:ptCount val="14"/>
                <c:pt idx="0">
                  <c:v>2009</c:v>
                </c:pt>
                <c:pt idx="1">
                  <c:v>2010</c:v>
                </c:pt>
                <c:pt idx="2">
                  <c:v>1. Quartal 2011</c:v>
                </c:pt>
                <c:pt idx="3">
                  <c:v>2. Quartal 2011</c:v>
                </c:pt>
                <c:pt idx="4">
                  <c:v>3. Quartal 2011</c:v>
                </c:pt>
                <c:pt idx="5">
                  <c:v>4. Quartal 2011</c:v>
                </c:pt>
                <c:pt idx="6">
                  <c:v>1. Quartal 2012</c:v>
                </c:pt>
                <c:pt idx="7">
                  <c:v>2. Quartal 2012</c:v>
                </c:pt>
                <c:pt idx="8">
                  <c:v>3. Quartal 2012</c:v>
                </c:pt>
                <c:pt idx="9">
                  <c:v>4. Quartal 2012</c:v>
                </c:pt>
                <c:pt idx="10">
                  <c:v>4. Quartal 2013</c:v>
                </c:pt>
                <c:pt idx="11">
                  <c:v>4. Quartal 2014</c:v>
                </c:pt>
                <c:pt idx="12">
                  <c:v>4. Quartal 2015</c:v>
                </c:pt>
                <c:pt idx="13">
                  <c:v>4. Quartal 2016</c:v>
                </c:pt>
              </c:strCache>
            </c:strRef>
          </c:cat>
          <c:val>
            <c:numRef>
              <c:f>Sheet1!$B$3:$O$3</c:f>
              <c:numCache>
                <c:formatCode>General</c:formatCode>
                <c:ptCount val="14"/>
                <c:pt idx="0">
                  <c:v>24.32246602</c:v>
                </c:pt>
                <c:pt idx="1">
                  <c:v>24.323957637499998</c:v>
                </c:pt>
                <c:pt idx="2">
                  <c:v>26</c:v>
                </c:pt>
                <c:pt idx="3">
                  <c:v>24.6</c:v>
                </c:pt>
                <c:pt idx="4">
                  <c:v>21.6</c:v>
                </c:pt>
                <c:pt idx="5">
                  <c:v>23.3</c:v>
                </c:pt>
                <c:pt idx="6">
                  <c:v>22.78970834160722</c:v>
                </c:pt>
                <c:pt idx="7">
                  <c:v>22.476075715227399</c:v>
                </c:pt>
                <c:pt idx="8">
                  <c:v>19.020783814726169</c:v>
                </c:pt>
                <c:pt idx="9">
                  <c:v>23.403366062815401</c:v>
                </c:pt>
                <c:pt idx="10">
                  <c:v>23</c:v>
                </c:pt>
                <c:pt idx="11">
                  <c:v>23.182067363818387</c:v>
                </c:pt>
                <c:pt idx="12">
                  <c:v>25.7940016504838</c:v>
                </c:pt>
                <c:pt idx="13">
                  <c:v>18.899999999999999</c:v>
                </c:pt>
              </c:numCache>
            </c:numRef>
          </c:val>
          <c:extLst>
            <c:ext xmlns:c16="http://schemas.microsoft.com/office/drawing/2014/chart" uri="{C3380CC4-5D6E-409C-BE32-E72D297353CC}">
              <c16:uniqueId val="{00000003-06B3-4996-B413-2C041D91A0F6}"/>
            </c:ext>
          </c:extLst>
        </c:ser>
        <c:ser>
          <c:idx val="3"/>
          <c:order val="2"/>
          <c:tx>
            <c:strRef>
              <c:f>Sheet1!$A$4</c:f>
              <c:strCache>
                <c:ptCount val="1"/>
                <c:pt idx="0">
                  <c:v>steigern können</c:v>
                </c:pt>
              </c:strCache>
            </c:strRef>
          </c:tx>
          <c:spPr>
            <a:solidFill>
              <a:schemeClr val="accent2"/>
            </a:solidFill>
            <a:ln w="31165">
              <a:noFill/>
            </a:ln>
          </c:spPr>
          <c:invertIfNegative val="0"/>
          <c:dLbls>
            <c:numFmt formatCode="0&quot;%&quot;" sourceLinked="0"/>
            <c:spPr>
              <a:noFill/>
              <a:ln w="31165">
                <a:noFill/>
              </a:ln>
            </c:spPr>
            <c:txPr>
              <a:bodyPr wrap="square" lIns="38100" tIns="19050" rIns="38100" bIns="19050" anchor="ctr">
                <a:spAutoFit/>
              </a:bodyPr>
              <a:lstStyle/>
              <a:p>
                <a:pPr algn="r">
                  <a:defRPr sz="1105" b="1" i="0" u="none" strike="noStrike" baseline="0">
                    <a:solidFill>
                      <a:srgbClr val="FFFFFF"/>
                    </a:solidFill>
                    <a:latin typeface="Arial"/>
                    <a:ea typeface="Arial"/>
                    <a:cs typeface="Arial"/>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Sheet1!$B$1:$O$1</c:f>
              <c:strCache>
                <c:ptCount val="14"/>
                <c:pt idx="0">
                  <c:v>2009</c:v>
                </c:pt>
                <c:pt idx="1">
                  <c:v>2010</c:v>
                </c:pt>
                <c:pt idx="2">
                  <c:v>1. Quartal 2011</c:v>
                </c:pt>
                <c:pt idx="3">
                  <c:v>2. Quartal 2011</c:v>
                </c:pt>
                <c:pt idx="4">
                  <c:v>3. Quartal 2011</c:v>
                </c:pt>
                <c:pt idx="5">
                  <c:v>4. Quartal 2011</c:v>
                </c:pt>
                <c:pt idx="6">
                  <c:v>1. Quartal 2012</c:v>
                </c:pt>
                <c:pt idx="7">
                  <c:v>2. Quartal 2012</c:v>
                </c:pt>
                <c:pt idx="8">
                  <c:v>3. Quartal 2012</c:v>
                </c:pt>
                <c:pt idx="9">
                  <c:v>4. Quartal 2012</c:v>
                </c:pt>
                <c:pt idx="10">
                  <c:v>4. Quartal 2013</c:v>
                </c:pt>
                <c:pt idx="11">
                  <c:v>4. Quartal 2014</c:v>
                </c:pt>
                <c:pt idx="12">
                  <c:v>4. Quartal 2015</c:v>
                </c:pt>
                <c:pt idx="13">
                  <c:v>4. Quartal 2016</c:v>
                </c:pt>
              </c:strCache>
            </c:strRef>
          </c:cat>
          <c:val>
            <c:numRef>
              <c:f>Sheet1!$B$4:$O$4</c:f>
              <c:numCache>
                <c:formatCode>General</c:formatCode>
                <c:ptCount val="14"/>
                <c:pt idx="0">
                  <c:v>5.0990412389999999</c:v>
                </c:pt>
                <c:pt idx="1">
                  <c:v>5.7080487472499994</c:v>
                </c:pt>
                <c:pt idx="2">
                  <c:v>5.7</c:v>
                </c:pt>
                <c:pt idx="3">
                  <c:v>6</c:v>
                </c:pt>
                <c:pt idx="4">
                  <c:v>5.3</c:v>
                </c:pt>
                <c:pt idx="5">
                  <c:v>5</c:v>
                </c:pt>
                <c:pt idx="6">
                  <c:v>6.7478969767225694</c:v>
                </c:pt>
                <c:pt idx="7">
                  <c:v>6.7705867192556504</c:v>
                </c:pt>
                <c:pt idx="8">
                  <c:v>4.7999241856773889</c:v>
                </c:pt>
                <c:pt idx="9">
                  <c:v>5.8054029880732996</c:v>
                </c:pt>
                <c:pt idx="10">
                  <c:v>5</c:v>
                </c:pt>
                <c:pt idx="11">
                  <c:v>3.7752993047875441</c:v>
                </c:pt>
                <c:pt idx="12">
                  <c:v>5.4854220053464902</c:v>
                </c:pt>
                <c:pt idx="13">
                  <c:v>4.7</c:v>
                </c:pt>
              </c:numCache>
            </c:numRef>
          </c:val>
          <c:extLst>
            <c:ext xmlns:c16="http://schemas.microsoft.com/office/drawing/2014/chart" uri="{C3380CC4-5D6E-409C-BE32-E72D297353CC}">
              <c16:uniqueId val="{00000004-06B3-4996-B413-2C041D91A0F6}"/>
            </c:ext>
          </c:extLst>
        </c:ser>
        <c:ser>
          <c:idx val="1"/>
          <c:order val="3"/>
          <c:tx>
            <c:strRef>
              <c:f>Sheet1!$A$6</c:f>
              <c:strCache>
                <c:ptCount val="1"/>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Sheet1!$B$1:$O$1</c:f>
              <c:strCache>
                <c:ptCount val="14"/>
                <c:pt idx="0">
                  <c:v>2009</c:v>
                </c:pt>
                <c:pt idx="1">
                  <c:v>2010</c:v>
                </c:pt>
                <c:pt idx="2">
                  <c:v>1. Quartal 2011</c:v>
                </c:pt>
                <c:pt idx="3">
                  <c:v>2. Quartal 2011</c:v>
                </c:pt>
                <c:pt idx="4">
                  <c:v>3. Quartal 2011</c:v>
                </c:pt>
                <c:pt idx="5">
                  <c:v>4. Quartal 2011</c:v>
                </c:pt>
                <c:pt idx="6">
                  <c:v>1. Quartal 2012</c:v>
                </c:pt>
                <c:pt idx="7">
                  <c:v>2. Quartal 2012</c:v>
                </c:pt>
                <c:pt idx="8">
                  <c:v>3. Quartal 2012</c:v>
                </c:pt>
                <c:pt idx="9">
                  <c:v>4. Quartal 2012</c:v>
                </c:pt>
                <c:pt idx="10">
                  <c:v>4. Quartal 2013</c:v>
                </c:pt>
                <c:pt idx="11">
                  <c:v>4. Quartal 2014</c:v>
                </c:pt>
                <c:pt idx="12">
                  <c:v>4. Quartal 2015</c:v>
                </c:pt>
                <c:pt idx="13">
                  <c:v>4. Quartal 2016</c:v>
                </c:pt>
              </c:strCache>
            </c:strRef>
          </c:cat>
          <c:val>
            <c:numRef>
              <c:f>Sheet1!$B$6:$H$6</c:f>
              <c:numCache>
                <c:formatCode>General</c:formatCode>
                <c:ptCount val="7"/>
              </c:numCache>
            </c:numRef>
          </c:val>
          <c:extLst>
            <c:ext xmlns:c16="http://schemas.microsoft.com/office/drawing/2014/chart" uri="{C3380CC4-5D6E-409C-BE32-E72D297353CC}">
              <c16:uniqueId val="{00000005-06B3-4996-B413-2C041D91A0F6}"/>
            </c:ext>
          </c:extLst>
        </c:ser>
        <c:ser>
          <c:idx val="4"/>
          <c:order val="4"/>
          <c:tx>
            <c:strRef>
              <c:f>Sheet1!$A$7</c:f>
              <c:strCache>
                <c:ptCount val="1"/>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Sheet1!$B$1:$O$1</c:f>
              <c:strCache>
                <c:ptCount val="14"/>
                <c:pt idx="0">
                  <c:v>2009</c:v>
                </c:pt>
                <c:pt idx="1">
                  <c:v>2010</c:v>
                </c:pt>
                <c:pt idx="2">
                  <c:v>1. Quartal 2011</c:v>
                </c:pt>
                <c:pt idx="3">
                  <c:v>2. Quartal 2011</c:v>
                </c:pt>
                <c:pt idx="4">
                  <c:v>3. Quartal 2011</c:v>
                </c:pt>
                <c:pt idx="5">
                  <c:v>4. Quartal 2011</c:v>
                </c:pt>
                <c:pt idx="6">
                  <c:v>1. Quartal 2012</c:v>
                </c:pt>
                <c:pt idx="7">
                  <c:v>2. Quartal 2012</c:v>
                </c:pt>
                <c:pt idx="8">
                  <c:v>3. Quartal 2012</c:v>
                </c:pt>
                <c:pt idx="9">
                  <c:v>4. Quartal 2012</c:v>
                </c:pt>
                <c:pt idx="10">
                  <c:v>4. Quartal 2013</c:v>
                </c:pt>
                <c:pt idx="11">
                  <c:v>4. Quartal 2014</c:v>
                </c:pt>
                <c:pt idx="12">
                  <c:v>4. Quartal 2015</c:v>
                </c:pt>
                <c:pt idx="13">
                  <c:v>4. Quartal 2016</c:v>
                </c:pt>
              </c:strCache>
            </c:strRef>
          </c:cat>
          <c:val>
            <c:numRef>
              <c:f>Sheet1!$B$7:$H$7</c:f>
              <c:numCache>
                <c:formatCode>General</c:formatCode>
                <c:ptCount val="7"/>
              </c:numCache>
            </c:numRef>
          </c:val>
          <c:extLst>
            <c:ext xmlns:c16="http://schemas.microsoft.com/office/drawing/2014/chart" uri="{C3380CC4-5D6E-409C-BE32-E72D297353CC}">
              <c16:uniqueId val="{00000006-06B3-4996-B413-2C041D91A0F6}"/>
            </c:ext>
          </c:extLst>
        </c:ser>
        <c:dLbls>
          <c:showLegendKey val="0"/>
          <c:showVal val="0"/>
          <c:showCatName val="0"/>
          <c:showSerName val="0"/>
          <c:showPercent val="0"/>
          <c:showBubbleSize val="0"/>
        </c:dLbls>
        <c:gapWidth val="100"/>
        <c:overlap val="100"/>
        <c:axId val="106466688"/>
        <c:axId val="106476672"/>
      </c:barChart>
      <c:catAx>
        <c:axId val="106466688"/>
        <c:scaling>
          <c:orientation val="minMax"/>
        </c:scaling>
        <c:delete val="0"/>
        <c:axPos val="b"/>
        <c:numFmt formatCode="General" sourceLinked="1"/>
        <c:majorTickMark val="out"/>
        <c:minorTickMark val="none"/>
        <c:tickLblPos val="nextTo"/>
        <c:spPr>
          <a:ln w="15583">
            <a:solidFill>
              <a:schemeClr val="tx1"/>
            </a:solidFill>
            <a:prstDash val="solid"/>
          </a:ln>
        </c:spPr>
        <c:txPr>
          <a:bodyPr rot="0" vert="horz"/>
          <a:lstStyle/>
          <a:p>
            <a:pPr>
              <a:defRPr sz="1105" b="0" i="0" u="none" strike="noStrike" baseline="0">
                <a:solidFill>
                  <a:schemeClr val="tx1"/>
                </a:solidFill>
                <a:latin typeface="Arial"/>
                <a:ea typeface="Arial"/>
                <a:cs typeface="Arial"/>
              </a:defRPr>
            </a:pPr>
            <a:endParaRPr lang="de-DE"/>
          </a:p>
        </c:txPr>
        <c:crossAx val="106476672"/>
        <c:crossesAt val="0"/>
        <c:auto val="1"/>
        <c:lblAlgn val="ctr"/>
        <c:lblOffset val="100"/>
        <c:tickLblSkip val="1"/>
        <c:tickMarkSkip val="1"/>
        <c:noMultiLvlLbl val="0"/>
      </c:catAx>
      <c:valAx>
        <c:axId val="106476672"/>
        <c:scaling>
          <c:orientation val="minMax"/>
        </c:scaling>
        <c:delete val="0"/>
        <c:axPos val="l"/>
        <c:numFmt formatCode="0%" sourceLinked="0"/>
        <c:majorTickMark val="out"/>
        <c:minorTickMark val="none"/>
        <c:tickLblPos val="nextTo"/>
        <c:spPr>
          <a:ln w="15583">
            <a:solidFill>
              <a:schemeClr val="tx1"/>
            </a:solidFill>
            <a:prstDash val="solid"/>
          </a:ln>
        </c:spPr>
        <c:txPr>
          <a:bodyPr rot="0" vert="horz"/>
          <a:lstStyle/>
          <a:p>
            <a:pPr>
              <a:defRPr sz="1105" b="0" i="0" u="none" strike="noStrike" baseline="0">
                <a:solidFill>
                  <a:schemeClr val="tx1"/>
                </a:solidFill>
                <a:latin typeface="Arial"/>
                <a:ea typeface="Arial"/>
                <a:cs typeface="Arial"/>
              </a:defRPr>
            </a:pPr>
            <a:endParaRPr lang="de-DE"/>
          </a:p>
        </c:txPr>
        <c:crossAx val="106466688"/>
        <c:crosses val="autoZero"/>
        <c:crossBetween val="between"/>
        <c:majorUnit val="0.2"/>
        <c:minorUnit val="0.04"/>
      </c:valAx>
      <c:spPr>
        <a:noFill/>
        <a:ln w="25400">
          <a:noFill/>
        </a:ln>
      </c:spPr>
    </c:plotArea>
    <c:plotVisOnly val="1"/>
    <c:dispBlanksAs val="gap"/>
    <c:showDLblsOverMax val="0"/>
  </c:chart>
  <c:spPr>
    <a:noFill/>
    <a:ln>
      <a:noFill/>
    </a:ln>
  </c:spPr>
  <c:txPr>
    <a:bodyPr/>
    <a:lstStyle/>
    <a:p>
      <a:pPr>
        <a:defRPr sz="1533" b="1" i="0" u="none" strike="noStrike" baseline="0">
          <a:solidFill>
            <a:schemeClr val="tx1"/>
          </a:solidFill>
          <a:latin typeface="Arial"/>
          <a:ea typeface="Arial"/>
          <a:cs typeface="Arial"/>
        </a:defRPr>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99136069114471"/>
          <c:y val="5.1470588235294115E-2"/>
          <c:w val="0.80375540667681178"/>
          <c:h val="0.74264705882352944"/>
        </c:manualLayout>
      </c:layout>
      <c:barChart>
        <c:barDir val="col"/>
        <c:grouping val="percentStacked"/>
        <c:varyColors val="0"/>
        <c:ser>
          <c:idx val="7"/>
          <c:order val="0"/>
          <c:tx>
            <c:strRef>
              <c:f>Sheet1!$A$2</c:f>
              <c:strCache>
                <c:ptCount val="1"/>
                <c:pt idx="0">
                  <c:v>Ich habe nicht ausreichend vorgesorgt, möchte aber in den nächsten zwölf Monaten mehr für meine Vorsorge tun</c:v>
                </c:pt>
              </c:strCache>
            </c:strRef>
          </c:tx>
          <c:spPr>
            <a:solidFill>
              <a:srgbClr val="A50021"/>
            </a:solidFill>
            <a:ln w="22767">
              <a:noFill/>
            </a:ln>
          </c:spPr>
          <c:invertIfNegative val="0"/>
          <c:dLbls>
            <c:numFmt formatCode="0&quot;%&quot;" sourceLinked="0"/>
            <c:spPr>
              <a:noFill/>
              <a:ln w="22767">
                <a:noFill/>
              </a:ln>
            </c:spPr>
            <c:txPr>
              <a:bodyPr wrap="square" lIns="38100" tIns="19050" rIns="38100" bIns="19050" anchor="ctr">
                <a:spAutoFit/>
              </a:bodyPr>
              <a:lstStyle/>
              <a:p>
                <a:pPr>
                  <a:defRPr sz="1080" b="1" i="0" u="none" strike="noStrike" baseline="0">
                    <a:solidFill>
                      <a:srgbClr val="FFFFFF"/>
                    </a:solidFill>
                    <a:latin typeface="Arial"/>
                    <a:ea typeface="Arial"/>
                    <a:cs typeface="Arial"/>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Sheet1!$B$1:$M$1</c:f>
              <c:strCache>
                <c:ptCount val="12"/>
                <c:pt idx="0">
                  <c:v>2009</c:v>
                </c:pt>
                <c:pt idx="1">
                  <c:v>2010</c:v>
                </c:pt>
                <c:pt idx="2">
                  <c:v>1./2. Quartal 2011</c:v>
                </c:pt>
                <c:pt idx="3">
                  <c:v>3./4. Quartal 2011</c:v>
                </c:pt>
                <c:pt idx="4">
                  <c:v>1. Quartal 2012</c:v>
                </c:pt>
                <c:pt idx="5">
                  <c:v>2. Quartal 2012</c:v>
                </c:pt>
                <c:pt idx="6">
                  <c:v>3. Quartal 2012</c:v>
                </c:pt>
                <c:pt idx="7">
                  <c:v>4. Quartal 2012</c:v>
                </c:pt>
                <c:pt idx="8">
                  <c:v>4. Quartal 2013</c:v>
                </c:pt>
                <c:pt idx="9">
                  <c:v>4. Quartal 2014</c:v>
                </c:pt>
                <c:pt idx="10">
                  <c:v>4. Quartal 2015</c:v>
                </c:pt>
                <c:pt idx="11">
                  <c:v>4. Quartal 2016</c:v>
                </c:pt>
              </c:strCache>
            </c:strRef>
          </c:cat>
          <c:val>
            <c:numRef>
              <c:f>Sheet1!$B$2:$M$2</c:f>
              <c:numCache>
                <c:formatCode>General</c:formatCode>
                <c:ptCount val="12"/>
                <c:pt idx="0">
                  <c:v>22</c:v>
                </c:pt>
                <c:pt idx="1">
                  <c:v>25.091391657499997</c:v>
                </c:pt>
                <c:pt idx="2">
                  <c:v>26.3</c:v>
                </c:pt>
                <c:pt idx="3">
                  <c:v>30.5</c:v>
                </c:pt>
                <c:pt idx="4">
                  <c:v>26.1</c:v>
                </c:pt>
                <c:pt idx="5">
                  <c:v>26.2</c:v>
                </c:pt>
                <c:pt idx="6">
                  <c:v>25.3</c:v>
                </c:pt>
                <c:pt idx="7">
                  <c:v>24.4</c:v>
                </c:pt>
                <c:pt idx="8">
                  <c:v>26.6</c:v>
                </c:pt>
                <c:pt idx="9">
                  <c:v>24.671003198043501</c:v>
                </c:pt>
                <c:pt idx="10">
                  <c:v>27.823563340230901</c:v>
                </c:pt>
                <c:pt idx="11">
                  <c:v>26.5</c:v>
                </c:pt>
              </c:numCache>
            </c:numRef>
          </c:val>
          <c:extLst>
            <c:ext xmlns:c16="http://schemas.microsoft.com/office/drawing/2014/chart" uri="{C3380CC4-5D6E-409C-BE32-E72D297353CC}">
              <c16:uniqueId val="{00000000-4B3B-48DB-A1AA-9EA2A50ACBD9}"/>
            </c:ext>
          </c:extLst>
        </c:ser>
        <c:ser>
          <c:idx val="6"/>
          <c:order val="1"/>
          <c:tx>
            <c:strRef>
              <c:f>Sheet1!$A$3</c:f>
              <c:strCache>
                <c:ptCount val="1"/>
                <c:pt idx="0">
                  <c:v>Ich habe nicht vorgesorgt und möchte bzw. kann in diesem Punkt auch in den nächsten zwölf Monaten nicht mehr tun</c:v>
                </c:pt>
              </c:strCache>
            </c:strRef>
          </c:tx>
          <c:spPr>
            <a:solidFill>
              <a:schemeClr val="accent1"/>
            </a:solidFill>
            <a:ln w="22767">
              <a:noFill/>
            </a:ln>
          </c:spPr>
          <c:invertIfNegative val="0"/>
          <c:dLbls>
            <c:numFmt formatCode="0&quot;%&quot;" sourceLinked="0"/>
            <c:spPr>
              <a:noFill/>
              <a:ln w="22767">
                <a:noFill/>
              </a:ln>
            </c:spPr>
            <c:txPr>
              <a:bodyPr/>
              <a:lstStyle/>
              <a:p>
                <a:pPr>
                  <a:defRPr sz="1073" b="1" i="0" u="none" strike="noStrike" baseline="0">
                    <a:solidFill>
                      <a:schemeClr val="tx1"/>
                    </a:solidFill>
                    <a:latin typeface="Arial"/>
                    <a:ea typeface="Arial"/>
                    <a:cs typeface="Arial"/>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Sheet1!$B$1:$M$1</c:f>
              <c:strCache>
                <c:ptCount val="12"/>
                <c:pt idx="0">
                  <c:v>2009</c:v>
                </c:pt>
                <c:pt idx="1">
                  <c:v>2010</c:v>
                </c:pt>
                <c:pt idx="2">
                  <c:v>1./2. Quartal 2011</c:v>
                </c:pt>
                <c:pt idx="3">
                  <c:v>3./4. Quartal 2011</c:v>
                </c:pt>
                <c:pt idx="4">
                  <c:v>1. Quartal 2012</c:v>
                </c:pt>
                <c:pt idx="5">
                  <c:v>2. Quartal 2012</c:v>
                </c:pt>
                <c:pt idx="6">
                  <c:v>3. Quartal 2012</c:v>
                </c:pt>
                <c:pt idx="7">
                  <c:v>4. Quartal 2012</c:v>
                </c:pt>
                <c:pt idx="8">
                  <c:v>4. Quartal 2013</c:v>
                </c:pt>
                <c:pt idx="9">
                  <c:v>4. Quartal 2014</c:v>
                </c:pt>
                <c:pt idx="10">
                  <c:v>4. Quartal 2015</c:v>
                </c:pt>
                <c:pt idx="11">
                  <c:v>4. Quartal 2016</c:v>
                </c:pt>
              </c:strCache>
            </c:strRef>
          </c:cat>
          <c:val>
            <c:numRef>
              <c:f>Sheet1!$B$3:$M$3</c:f>
              <c:numCache>
                <c:formatCode>General</c:formatCode>
                <c:ptCount val="12"/>
                <c:pt idx="0">
                  <c:v>40.924863610000003</c:v>
                </c:pt>
                <c:pt idx="1">
                  <c:v>38.124658705000002</c:v>
                </c:pt>
                <c:pt idx="2">
                  <c:v>38.299999999999997</c:v>
                </c:pt>
                <c:pt idx="3">
                  <c:v>31.75</c:v>
                </c:pt>
                <c:pt idx="4">
                  <c:v>37.200000000000003</c:v>
                </c:pt>
                <c:pt idx="5">
                  <c:v>39.299999999999997</c:v>
                </c:pt>
                <c:pt idx="6">
                  <c:v>42.3</c:v>
                </c:pt>
                <c:pt idx="7">
                  <c:v>38.299999999999997</c:v>
                </c:pt>
                <c:pt idx="8">
                  <c:v>40</c:v>
                </c:pt>
                <c:pt idx="9">
                  <c:v>40.684578922789299</c:v>
                </c:pt>
                <c:pt idx="10">
                  <c:v>40.790082386982697</c:v>
                </c:pt>
                <c:pt idx="11">
                  <c:v>43.4</c:v>
                </c:pt>
              </c:numCache>
            </c:numRef>
          </c:val>
          <c:extLst>
            <c:ext xmlns:c16="http://schemas.microsoft.com/office/drawing/2014/chart" uri="{C3380CC4-5D6E-409C-BE32-E72D297353CC}">
              <c16:uniqueId val="{00000001-4B3B-48DB-A1AA-9EA2A50ACBD9}"/>
            </c:ext>
          </c:extLst>
        </c:ser>
        <c:ser>
          <c:idx val="1"/>
          <c:order val="2"/>
          <c:tx>
            <c:strRef>
              <c:f>Sheet1!$A$4</c:f>
              <c:strCache>
                <c:ptCount val="1"/>
                <c:pt idx="0">
                  <c:v>Ich habe ausreichend vorgesorgt</c:v>
                </c:pt>
              </c:strCache>
            </c:strRef>
          </c:tx>
          <c:spPr>
            <a:solidFill>
              <a:schemeClr val="accent2"/>
            </a:solidFill>
            <a:ln w="22767">
              <a:noFill/>
            </a:ln>
          </c:spPr>
          <c:invertIfNegative val="0"/>
          <c:dLbls>
            <c:numFmt formatCode="0&quot;%&quot;" sourceLinked="0"/>
            <c:spPr>
              <a:noFill/>
              <a:ln w="22767">
                <a:noFill/>
              </a:ln>
            </c:spPr>
            <c:txPr>
              <a:bodyPr wrap="square" lIns="38100" tIns="19050" rIns="38100" bIns="19050" anchor="ctr">
                <a:spAutoFit/>
              </a:bodyPr>
              <a:lstStyle/>
              <a:p>
                <a:pPr>
                  <a:defRPr sz="1080" b="1" i="0" u="none" strike="noStrike" baseline="0">
                    <a:solidFill>
                      <a:srgbClr val="FFFFFF"/>
                    </a:solidFill>
                    <a:latin typeface="Arial"/>
                    <a:ea typeface="Arial"/>
                    <a:cs typeface="Arial"/>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Sheet1!$B$1:$M$1</c:f>
              <c:strCache>
                <c:ptCount val="12"/>
                <c:pt idx="0">
                  <c:v>2009</c:v>
                </c:pt>
                <c:pt idx="1">
                  <c:v>2010</c:v>
                </c:pt>
                <c:pt idx="2">
                  <c:v>1./2. Quartal 2011</c:v>
                </c:pt>
                <c:pt idx="3">
                  <c:v>3./4. Quartal 2011</c:v>
                </c:pt>
                <c:pt idx="4">
                  <c:v>1. Quartal 2012</c:v>
                </c:pt>
                <c:pt idx="5">
                  <c:v>2. Quartal 2012</c:v>
                </c:pt>
                <c:pt idx="6">
                  <c:v>3. Quartal 2012</c:v>
                </c:pt>
                <c:pt idx="7">
                  <c:v>4. Quartal 2012</c:v>
                </c:pt>
                <c:pt idx="8">
                  <c:v>4. Quartal 2013</c:v>
                </c:pt>
                <c:pt idx="9">
                  <c:v>4. Quartal 2014</c:v>
                </c:pt>
                <c:pt idx="10">
                  <c:v>4. Quartal 2015</c:v>
                </c:pt>
                <c:pt idx="11">
                  <c:v>4. Quartal 2016</c:v>
                </c:pt>
              </c:strCache>
            </c:strRef>
          </c:cat>
          <c:val>
            <c:numRef>
              <c:f>Sheet1!$B$4:$M$4</c:f>
              <c:numCache>
                <c:formatCode>General</c:formatCode>
                <c:ptCount val="12"/>
                <c:pt idx="0">
                  <c:v>37.166666669999998</c:v>
                </c:pt>
                <c:pt idx="1">
                  <c:v>36.783949639999996</c:v>
                </c:pt>
                <c:pt idx="2">
                  <c:v>35.4</c:v>
                </c:pt>
                <c:pt idx="3">
                  <c:v>37.799999999999997</c:v>
                </c:pt>
                <c:pt idx="4">
                  <c:v>36.700000000000003</c:v>
                </c:pt>
                <c:pt idx="5">
                  <c:v>34.5</c:v>
                </c:pt>
                <c:pt idx="6">
                  <c:v>32.4</c:v>
                </c:pt>
                <c:pt idx="7">
                  <c:v>37.299999999999997</c:v>
                </c:pt>
                <c:pt idx="8">
                  <c:v>33.4</c:v>
                </c:pt>
                <c:pt idx="9">
                  <c:v>34.6444178791673</c:v>
                </c:pt>
                <c:pt idx="10">
                  <c:v>31.386354272786299</c:v>
                </c:pt>
                <c:pt idx="11">
                  <c:v>30.1</c:v>
                </c:pt>
              </c:numCache>
            </c:numRef>
          </c:val>
          <c:extLst>
            <c:ext xmlns:c16="http://schemas.microsoft.com/office/drawing/2014/chart" uri="{C3380CC4-5D6E-409C-BE32-E72D297353CC}">
              <c16:uniqueId val="{00000002-4B3B-48DB-A1AA-9EA2A50ACBD9}"/>
            </c:ext>
          </c:extLst>
        </c:ser>
        <c:dLbls>
          <c:showLegendKey val="0"/>
          <c:showVal val="0"/>
          <c:showCatName val="0"/>
          <c:showSerName val="0"/>
          <c:showPercent val="0"/>
          <c:showBubbleSize val="0"/>
        </c:dLbls>
        <c:gapWidth val="100"/>
        <c:overlap val="100"/>
        <c:axId val="141506816"/>
        <c:axId val="141512704"/>
      </c:barChart>
      <c:catAx>
        <c:axId val="141506816"/>
        <c:scaling>
          <c:orientation val="minMax"/>
        </c:scaling>
        <c:delete val="0"/>
        <c:axPos val="b"/>
        <c:numFmt formatCode="General" sourceLinked="1"/>
        <c:majorTickMark val="out"/>
        <c:minorTickMark val="none"/>
        <c:tickLblPos val="nextTo"/>
        <c:spPr>
          <a:ln w="11378">
            <a:solidFill>
              <a:schemeClr val="tx1"/>
            </a:solidFill>
            <a:prstDash val="solid"/>
          </a:ln>
        </c:spPr>
        <c:txPr>
          <a:bodyPr rot="0" vert="horz"/>
          <a:lstStyle/>
          <a:p>
            <a:pPr>
              <a:defRPr sz="1073" b="0" i="0" u="none" strike="noStrike" baseline="0">
                <a:solidFill>
                  <a:schemeClr val="tx1"/>
                </a:solidFill>
                <a:latin typeface="Arial"/>
                <a:ea typeface="Arial"/>
                <a:cs typeface="Arial"/>
              </a:defRPr>
            </a:pPr>
            <a:endParaRPr lang="de-DE"/>
          </a:p>
        </c:txPr>
        <c:crossAx val="141512704"/>
        <c:crossesAt val="0"/>
        <c:auto val="1"/>
        <c:lblAlgn val="ctr"/>
        <c:lblOffset val="100"/>
        <c:tickLblSkip val="1"/>
        <c:tickMarkSkip val="1"/>
        <c:noMultiLvlLbl val="0"/>
      </c:catAx>
      <c:valAx>
        <c:axId val="141512704"/>
        <c:scaling>
          <c:orientation val="minMax"/>
        </c:scaling>
        <c:delete val="0"/>
        <c:axPos val="l"/>
        <c:numFmt formatCode="0%" sourceLinked="0"/>
        <c:majorTickMark val="out"/>
        <c:minorTickMark val="none"/>
        <c:tickLblPos val="nextTo"/>
        <c:spPr>
          <a:ln w="11378">
            <a:solidFill>
              <a:schemeClr val="tx1"/>
            </a:solidFill>
            <a:prstDash val="solid"/>
          </a:ln>
        </c:spPr>
        <c:txPr>
          <a:bodyPr rot="0" vert="horz"/>
          <a:lstStyle/>
          <a:p>
            <a:pPr>
              <a:defRPr sz="1073" b="0" i="0" u="none" strike="noStrike" baseline="0">
                <a:solidFill>
                  <a:schemeClr val="tx1"/>
                </a:solidFill>
                <a:latin typeface="Arial"/>
                <a:ea typeface="Arial"/>
                <a:cs typeface="Arial"/>
              </a:defRPr>
            </a:pPr>
            <a:endParaRPr lang="de-DE"/>
          </a:p>
        </c:txPr>
        <c:crossAx val="141506816"/>
        <c:crosses val="autoZero"/>
        <c:crossBetween val="between"/>
        <c:majorUnit val="0.2"/>
        <c:minorUnit val="0.04"/>
      </c:valAx>
      <c:spPr>
        <a:noFill/>
        <a:ln w="25410">
          <a:noFill/>
        </a:ln>
      </c:spPr>
    </c:plotArea>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066066066066062E-2"/>
          <c:y val="5.6213017751479293E-2"/>
          <c:w val="0.93543543543543539"/>
          <c:h val="0.53550295857988162"/>
        </c:manualLayout>
      </c:layout>
      <c:lineChart>
        <c:grouping val="standard"/>
        <c:varyColors val="0"/>
        <c:ser>
          <c:idx val="2"/>
          <c:order val="0"/>
          <c:spPr>
            <a:ln w="39455">
              <a:solidFill>
                <a:srgbClr val="33547F"/>
              </a:solidFill>
              <a:prstDash val="solid"/>
            </a:ln>
          </c:spPr>
          <c:marker>
            <c:symbol val="diamond"/>
            <c:size val="2"/>
            <c:spPr>
              <a:solidFill>
                <a:srgbClr val="333399"/>
              </a:solidFill>
              <a:ln>
                <a:solidFill>
                  <a:srgbClr val="333399"/>
                </a:solidFill>
                <a:prstDash val="solid"/>
              </a:ln>
            </c:spPr>
          </c:marker>
          <c:dLbls>
            <c:dLbl>
              <c:idx val="0"/>
              <c:layout>
                <c:manualLayout>
                  <c:x val="-4.2192234141127931E-2"/>
                  <c:y val="-3.9380945310507787E-2"/>
                </c:manualLayout>
              </c:layout>
              <c:numFmt formatCode="0" sourceLinked="0"/>
              <c:spPr>
                <a:noFill/>
                <a:ln w="26304">
                  <a:noFill/>
                </a:ln>
              </c:spPr>
              <c:txPr>
                <a:bodyPr/>
                <a:lstStyle/>
                <a:p>
                  <a:pPr>
                    <a:defRPr sz="1044" b="1" i="0" u="none" strike="noStrike" baseline="0">
                      <a:solidFill>
                        <a:srgbClr val="697BB5"/>
                      </a:solidFill>
                      <a:latin typeface="Arial"/>
                      <a:ea typeface="Arial"/>
                      <a:cs typeface="Arial"/>
                    </a:defRPr>
                  </a:pPr>
                  <a:endParaRPr lang="de-DE"/>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AA0-4B0F-8E90-E15050DE0BCF}"/>
                </c:ext>
              </c:extLst>
            </c:dLbl>
            <c:dLbl>
              <c:idx val="1"/>
              <c:layout>
                <c:manualLayout>
                  <c:x val="-2.9235814692578296E-2"/>
                  <c:y val="-3.2280184393831367E-2"/>
                </c:manualLayout>
              </c:layout>
              <c:numFmt formatCode="0" sourceLinked="0"/>
              <c:spPr>
                <a:noFill/>
                <a:ln w="26304">
                  <a:noFill/>
                </a:ln>
              </c:spPr>
              <c:txPr>
                <a:bodyPr/>
                <a:lstStyle/>
                <a:p>
                  <a:pPr>
                    <a:defRPr sz="1044" b="1" i="0" u="none" strike="noStrike" baseline="0">
                      <a:solidFill>
                        <a:srgbClr val="697BB5"/>
                      </a:solidFill>
                      <a:latin typeface="Arial"/>
                      <a:ea typeface="Arial"/>
                      <a:cs typeface="Arial"/>
                    </a:defRPr>
                  </a:pPr>
                  <a:endParaRPr lang="de-DE"/>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AA0-4B0F-8E90-E15050DE0BCF}"/>
                </c:ext>
              </c:extLst>
            </c:dLbl>
            <c:dLbl>
              <c:idx val="2"/>
              <c:layout>
                <c:manualLayout>
                  <c:x val="-3.1016887214314483E-2"/>
                  <c:y val="-2.4077159265958627E-2"/>
                </c:manualLayout>
              </c:layout>
              <c:numFmt formatCode="0" sourceLinked="0"/>
              <c:spPr>
                <a:noFill/>
                <a:ln w="26304">
                  <a:noFill/>
                </a:ln>
              </c:spPr>
              <c:txPr>
                <a:bodyPr/>
                <a:lstStyle/>
                <a:p>
                  <a:pPr>
                    <a:defRPr sz="1044" b="1" i="0" u="none" strike="noStrike" baseline="0">
                      <a:solidFill>
                        <a:srgbClr val="697BB5"/>
                      </a:solidFill>
                      <a:latin typeface="Arial"/>
                      <a:ea typeface="Arial"/>
                      <a:cs typeface="Arial"/>
                    </a:defRPr>
                  </a:pPr>
                  <a:endParaRPr lang="de-DE"/>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AA0-4B0F-8E90-E15050DE0BCF}"/>
                </c:ext>
              </c:extLst>
            </c:dLbl>
            <c:dLbl>
              <c:idx val="3"/>
              <c:layout>
                <c:manualLayout>
                  <c:x val="-2.8706253767534579E-2"/>
                  <c:y val="-2.9321604512174547E-2"/>
                </c:manualLayout>
              </c:layout>
              <c:numFmt formatCode="0" sourceLinked="0"/>
              <c:spPr>
                <a:noFill/>
                <a:ln w="26304">
                  <a:noFill/>
                </a:ln>
              </c:spPr>
              <c:txPr>
                <a:bodyPr/>
                <a:lstStyle/>
                <a:p>
                  <a:pPr>
                    <a:defRPr sz="1044" b="1" i="0" u="none" strike="noStrike" baseline="0">
                      <a:solidFill>
                        <a:srgbClr val="697BB5"/>
                      </a:solidFill>
                      <a:latin typeface="Arial"/>
                      <a:ea typeface="Arial"/>
                      <a:cs typeface="Arial"/>
                    </a:defRPr>
                  </a:pPr>
                  <a:endParaRPr lang="de-DE"/>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AA0-4B0F-8E90-E15050DE0BCF}"/>
                </c:ext>
              </c:extLst>
            </c:dLbl>
            <c:dLbl>
              <c:idx val="23"/>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04-3AA0-4B0F-8E90-E15050DE0BCF}"/>
                </c:ext>
              </c:extLst>
            </c:dLbl>
            <c:dLbl>
              <c:idx val="28"/>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05-3AA0-4B0F-8E90-E15050DE0BCF}"/>
                </c:ext>
              </c:extLst>
            </c:dLbl>
            <c:dLbl>
              <c:idx val="29"/>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06-3AA0-4B0F-8E90-E15050DE0BCF}"/>
                </c:ext>
              </c:extLst>
            </c:dLbl>
            <c:dLbl>
              <c:idx val="30"/>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07-3AA0-4B0F-8E90-E15050DE0BCF}"/>
                </c:ext>
              </c:extLst>
            </c:dLbl>
            <c:dLbl>
              <c:idx val="33"/>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08-3AA0-4B0F-8E90-E15050DE0BCF}"/>
                </c:ext>
              </c:extLst>
            </c:dLbl>
            <c:dLbl>
              <c:idx val="35"/>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09-3AA0-4B0F-8E90-E15050DE0BCF}"/>
                </c:ext>
              </c:extLst>
            </c:dLbl>
            <c:dLbl>
              <c:idx val="36"/>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0A-3AA0-4B0F-8E90-E15050DE0BCF}"/>
                </c:ext>
              </c:extLst>
            </c:dLbl>
            <c:dLbl>
              <c:idx val="38"/>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0B-3AA0-4B0F-8E90-E15050DE0BCF}"/>
                </c:ext>
              </c:extLst>
            </c:dLbl>
            <c:dLbl>
              <c:idx val="39"/>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0C-3AA0-4B0F-8E90-E15050DE0BCF}"/>
                </c:ext>
              </c:extLst>
            </c:dLbl>
            <c:dLbl>
              <c:idx val="40"/>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0D-3AA0-4B0F-8E90-E15050DE0BCF}"/>
                </c:ext>
              </c:extLst>
            </c:dLbl>
            <c:dLbl>
              <c:idx val="41"/>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0E-3AA0-4B0F-8E90-E15050DE0BCF}"/>
                </c:ext>
              </c:extLst>
            </c:dLbl>
            <c:dLbl>
              <c:idx val="43"/>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0F-3AA0-4B0F-8E90-E15050DE0BCF}"/>
                </c:ext>
              </c:extLst>
            </c:dLbl>
            <c:dLbl>
              <c:idx val="44"/>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0-3AA0-4B0F-8E90-E15050DE0BCF}"/>
                </c:ext>
              </c:extLst>
            </c:dLbl>
            <c:dLbl>
              <c:idx val="46"/>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1-3AA0-4B0F-8E90-E15050DE0BCF}"/>
                </c:ext>
              </c:extLst>
            </c:dLbl>
            <c:dLbl>
              <c:idx val="47"/>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2-3AA0-4B0F-8E90-E15050DE0BCF}"/>
                </c:ext>
              </c:extLst>
            </c:dLbl>
            <c:dLbl>
              <c:idx val="48"/>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3-3AA0-4B0F-8E90-E15050DE0BCF}"/>
                </c:ext>
              </c:extLst>
            </c:dLbl>
            <c:dLbl>
              <c:idx val="49"/>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4-3AA0-4B0F-8E90-E15050DE0BCF}"/>
                </c:ext>
              </c:extLst>
            </c:dLbl>
            <c:dLbl>
              <c:idx val="50"/>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5-3AA0-4B0F-8E90-E15050DE0BCF}"/>
                </c:ext>
              </c:extLst>
            </c:dLbl>
            <c:dLbl>
              <c:idx val="51"/>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6-3AA0-4B0F-8E90-E15050DE0BCF}"/>
                </c:ext>
              </c:extLst>
            </c:dLbl>
            <c:dLbl>
              <c:idx val="52"/>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7-3AA0-4B0F-8E90-E15050DE0BCF}"/>
                </c:ext>
              </c:extLst>
            </c:dLbl>
            <c:dLbl>
              <c:idx val="53"/>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8-3AA0-4B0F-8E90-E15050DE0BCF}"/>
                </c:ext>
              </c:extLst>
            </c:dLbl>
            <c:dLbl>
              <c:idx val="55"/>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9-3AA0-4B0F-8E90-E15050DE0BCF}"/>
                </c:ext>
              </c:extLst>
            </c:dLbl>
            <c:dLbl>
              <c:idx val="57"/>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A-3AA0-4B0F-8E90-E15050DE0BCF}"/>
                </c:ext>
              </c:extLst>
            </c:dLbl>
            <c:dLbl>
              <c:idx val="58"/>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B-3AA0-4B0F-8E90-E15050DE0BCF}"/>
                </c:ext>
              </c:extLst>
            </c:dLbl>
            <c:dLbl>
              <c:idx val="59"/>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C-3AA0-4B0F-8E90-E15050DE0BCF}"/>
                </c:ext>
              </c:extLst>
            </c:dLbl>
            <c:dLbl>
              <c:idx val="60"/>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D-3AA0-4B0F-8E90-E15050DE0BCF}"/>
                </c:ext>
              </c:extLst>
            </c:dLbl>
            <c:dLbl>
              <c:idx val="61"/>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E-3AA0-4B0F-8E90-E15050DE0BCF}"/>
                </c:ext>
              </c:extLst>
            </c:dLbl>
            <c:dLbl>
              <c:idx val="64"/>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1F-3AA0-4B0F-8E90-E15050DE0BCF}"/>
                </c:ext>
              </c:extLst>
            </c:dLbl>
            <c:dLbl>
              <c:idx val="68"/>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20-3AA0-4B0F-8E90-E15050DE0BCF}"/>
                </c:ext>
              </c:extLst>
            </c:dLbl>
            <c:dLbl>
              <c:idx val="70"/>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21-3AA0-4B0F-8E90-E15050DE0BCF}"/>
                </c:ext>
              </c:extLst>
            </c:dLbl>
            <c:dLbl>
              <c:idx val="71"/>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22-3AA0-4B0F-8E90-E15050DE0BCF}"/>
                </c:ext>
              </c:extLst>
            </c:dLbl>
            <c:dLbl>
              <c:idx val="72"/>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23-3AA0-4B0F-8E90-E15050DE0BCF}"/>
                </c:ext>
              </c:extLst>
            </c:dLbl>
            <c:dLbl>
              <c:idx val="73"/>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24-3AA0-4B0F-8E90-E15050DE0BCF}"/>
                </c:ext>
              </c:extLst>
            </c:dLbl>
            <c:dLbl>
              <c:idx val="74"/>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25-3AA0-4B0F-8E90-E15050DE0BCF}"/>
                </c:ext>
              </c:extLst>
            </c:dLbl>
            <c:dLbl>
              <c:idx val="75"/>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26-3AA0-4B0F-8E90-E15050DE0BCF}"/>
                </c:ext>
              </c:extLst>
            </c:dLbl>
            <c:dLbl>
              <c:idx val="76"/>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27-3AA0-4B0F-8E90-E15050DE0BCF}"/>
                </c:ext>
              </c:extLst>
            </c:dLbl>
            <c:dLbl>
              <c:idx val="77"/>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28-3AA0-4B0F-8E90-E15050DE0BCF}"/>
                </c:ext>
              </c:extLst>
            </c:dLbl>
            <c:dLbl>
              <c:idx val="79"/>
              <c:numFmt formatCode="0" sourceLinked="0"/>
              <c:spPr>
                <a:noFill/>
                <a:ln w="26304">
                  <a:noFill/>
                </a:ln>
              </c:spPr>
              <c:txPr>
                <a:bodyPr/>
                <a:lstStyle/>
                <a:p>
                  <a:pPr>
                    <a:defRPr sz="834" b="0" i="0" u="none" strike="noStrike" baseline="0">
                      <a:solidFill>
                        <a:srgbClr val="00441B"/>
                      </a:solidFill>
                      <a:latin typeface="Arial"/>
                      <a:ea typeface="Arial"/>
                      <a:cs typeface="Arial"/>
                    </a:defRPr>
                  </a:pPr>
                  <a:endParaRPr lang="de-DE"/>
                </a:p>
              </c:txPr>
              <c:dLblPos val="t"/>
              <c:showLegendKey val="0"/>
              <c:showVal val="1"/>
              <c:showCatName val="0"/>
              <c:showSerName val="0"/>
              <c:showPercent val="0"/>
              <c:showBubbleSize val="0"/>
              <c:extLst>
                <c:ext xmlns:c16="http://schemas.microsoft.com/office/drawing/2014/chart" uri="{C3380CC4-5D6E-409C-BE32-E72D297353CC}">
                  <c16:uniqueId val="{00000029-3AA0-4B0F-8E90-E15050DE0BCF}"/>
                </c:ext>
              </c:extLst>
            </c:dLbl>
            <c:numFmt formatCode="0" sourceLinked="0"/>
            <c:spPr>
              <a:noFill/>
              <a:ln w="26304">
                <a:noFill/>
              </a:ln>
            </c:spPr>
            <c:txPr>
              <a:bodyPr wrap="square" lIns="38100" tIns="19050" rIns="38100" bIns="19050" anchor="ctr">
                <a:spAutoFit/>
              </a:bodyPr>
              <a:lstStyle/>
              <a:p>
                <a:pPr>
                  <a:defRPr sz="1044" b="1" i="0" u="none" strike="noStrike" baseline="0">
                    <a:solidFill>
                      <a:srgbClr val="697BB5"/>
                    </a:solidFill>
                    <a:latin typeface="Arial"/>
                    <a:ea typeface="Arial"/>
                    <a:cs typeface="Arial"/>
                  </a:defRPr>
                </a:pPr>
                <a:endParaRPr lang="de-D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Jahr 2009 gesamt</c:v>
                </c:pt>
                <c:pt idx="1">
                  <c:v>Jahr 2010 gesamt</c:v>
                </c:pt>
                <c:pt idx="2">
                  <c:v>1. Quartal 2011</c:v>
                </c:pt>
                <c:pt idx="3">
                  <c:v>2. Quartal 2011</c:v>
                </c:pt>
                <c:pt idx="4">
                  <c:v>3. Quartal 2011</c:v>
                </c:pt>
                <c:pt idx="5">
                  <c:v>4. Quartal 2011</c:v>
                </c:pt>
                <c:pt idx="6">
                  <c:v>1. Quartal 2012</c:v>
                </c:pt>
                <c:pt idx="7">
                  <c:v>2. Quartal 2012</c:v>
                </c:pt>
                <c:pt idx="8">
                  <c:v>3. Quartal 2012</c:v>
                </c:pt>
                <c:pt idx="9">
                  <c:v>4. Quartal 2012</c:v>
                </c:pt>
                <c:pt idx="10">
                  <c:v>4. Quartal 2013</c:v>
                </c:pt>
                <c:pt idx="11">
                  <c:v>4. Quartal 2014</c:v>
                </c:pt>
                <c:pt idx="12">
                  <c:v>4. Quartal 2015</c:v>
                </c:pt>
                <c:pt idx="13">
                  <c:v>4. Quartal 2016</c:v>
                </c:pt>
              </c:strCache>
            </c:strRef>
          </c:cat>
          <c:val>
            <c:numRef>
              <c:f>Sheet1!$B$2:$B$15</c:f>
              <c:numCache>
                <c:formatCode>General</c:formatCode>
                <c:ptCount val="14"/>
                <c:pt idx="0">
                  <c:v>102</c:v>
                </c:pt>
                <c:pt idx="1">
                  <c:v>111</c:v>
                </c:pt>
                <c:pt idx="2">
                  <c:v>114</c:v>
                </c:pt>
                <c:pt idx="3">
                  <c:v>114</c:v>
                </c:pt>
                <c:pt idx="4">
                  <c:v>116</c:v>
                </c:pt>
                <c:pt idx="5">
                  <c:v>116</c:v>
                </c:pt>
                <c:pt idx="6">
                  <c:v>114</c:v>
                </c:pt>
                <c:pt idx="7">
                  <c:v>114</c:v>
                </c:pt>
                <c:pt idx="8">
                  <c:v>104</c:v>
                </c:pt>
                <c:pt idx="9">
                  <c:v>111</c:v>
                </c:pt>
                <c:pt idx="10">
                  <c:v>114</c:v>
                </c:pt>
                <c:pt idx="11">
                  <c:v>114</c:v>
                </c:pt>
                <c:pt idx="12">
                  <c:v>120</c:v>
                </c:pt>
                <c:pt idx="13">
                  <c:v>101</c:v>
                </c:pt>
              </c:numCache>
            </c:numRef>
          </c:val>
          <c:smooth val="0"/>
          <c:extLst>
            <c:ext xmlns:c16="http://schemas.microsoft.com/office/drawing/2014/chart" uri="{C3380CC4-5D6E-409C-BE32-E72D297353CC}">
              <c16:uniqueId val="{0000002A-3AA0-4B0F-8E90-E15050DE0BCF}"/>
            </c:ext>
          </c:extLst>
        </c:ser>
        <c:dLbls>
          <c:showLegendKey val="0"/>
          <c:showVal val="0"/>
          <c:showCatName val="0"/>
          <c:showSerName val="0"/>
          <c:showPercent val="0"/>
          <c:showBubbleSize val="0"/>
        </c:dLbls>
        <c:marker val="1"/>
        <c:smooth val="0"/>
        <c:axId val="105152512"/>
        <c:axId val="105154048"/>
      </c:lineChart>
      <c:catAx>
        <c:axId val="105152512"/>
        <c:scaling>
          <c:orientation val="minMax"/>
        </c:scaling>
        <c:delete val="0"/>
        <c:axPos val="b"/>
        <c:numFmt formatCode="d/m;@" sourceLinked="0"/>
        <c:majorTickMark val="out"/>
        <c:minorTickMark val="none"/>
        <c:tickLblPos val="nextTo"/>
        <c:spPr>
          <a:ln w="13152">
            <a:solidFill>
              <a:srgbClr val="000000"/>
            </a:solidFill>
            <a:prstDash val="solid"/>
          </a:ln>
        </c:spPr>
        <c:txPr>
          <a:bodyPr rot="0" vert="horz"/>
          <a:lstStyle/>
          <a:p>
            <a:pPr>
              <a:defRPr sz="1149" b="1" i="0" u="none" strike="noStrike" baseline="0">
                <a:solidFill>
                  <a:srgbClr val="000000"/>
                </a:solidFill>
                <a:latin typeface="Arial"/>
                <a:ea typeface="Arial"/>
                <a:cs typeface="Arial"/>
              </a:defRPr>
            </a:pPr>
            <a:endParaRPr lang="de-DE"/>
          </a:p>
        </c:txPr>
        <c:crossAx val="105154048"/>
        <c:crossesAt val="100"/>
        <c:auto val="1"/>
        <c:lblAlgn val="ctr"/>
        <c:lblOffset val="1000"/>
        <c:tickLblSkip val="1"/>
        <c:tickMarkSkip val="1"/>
        <c:noMultiLvlLbl val="0"/>
      </c:catAx>
      <c:valAx>
        <c:axId val="105154048"/>
        <c:scaling>
          <c:orientation val="minMax"/>
          <c:max val="120"/>
          <c:min val="100"/>
        </c:scaling>
        <c:delete val="0"/>
        <c:axPos val="l"/>
        <c:numFmt formatCode="General" sourceLinked="0"/>
        <c:majorTickMark val="out"/>
        <c:minorTickMark val="none"/>
        <c:tickLblPos val="nextTo"/>
        <c:spPr>
          <a:ln w="13152">
            <a:solidFill>
              <a:srgbClr val="A0AFB4"/>
            </a:solidFill>
            <a:prstDash val="solid"/>
          </a:ln>
        </c:spPr>
        <c:txPr>
          <a:bodyPr rot="0" vert="horz"/>
          <a:lstStyle/>
          <a:p>
            <a:pPr>
              <a:defRPr sz="1253" b="1" i="0" u="none" strike="noStrike" baseline="0">
                <a:solidFill>
                  <a:srgbClr val="000000"/>
                </a:solidFill>
                <a:latin typeface="Arial"/>
                <a:ea typeface="Arial"/>
                <a:cs typeface="Arial"/>
              </a:defRPr>
            </a:pPr>
            <a:endParaRPr lang="de-DE"/>
          </a:p>
        </c:txPr>
        <c:crossAx val="105152512"/>
        <c:crosses val="autoZero"/>
        <c:crossBetween val="between"/>
        <c:majorUnit val="10"/>
        <c:minorUnit val="1"/>
      </c:valAx>
      <c:spPr>
        <a:noFill/>
        <a:ln w="25369">
          <a:noFill/>
        </a:ln>
      </c:spPr>
    </c:plotArea>
    <c:plotVisOnly val="1"/>
    <c:dispBlanksAs val="gap"/>
    <c:showDLblsOverMax val="0"/>
  </c:chart>
  <c:spPr>
    <a:noFill/>
    <a:ln>
      <a:noFill/>
    </a:ln>
  </c:spPr>
  <c:txPr>
    <a:bodyPr/>
    <a:lstStyle/>
    <a:p>
      <a:pPr>
        <a:defRPr sz="1408" b="1" i="0" u="none" strike="noStrike" baseline="0">
          <a:solidFill>
            <a:srgbClr val="000000"/>
          </a:solidFill>
          <a:latin typeface="Arial"/>
          <a:ea typeface="Arial"/>
          <a:cs typeface="Arial"/>
        </a:defRPr>
      </a:pPr>
      <a:endParaRPr lang="de-DE"/>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1" tIns="45786" rIns="91571" bIns="45786" numCol="1" anchor="t" anchorCtr="0" compatLnSpc="1">
            <a:prstTxWarp prst="textNoShape">
              <a:avLst/>
            </a:prstTxWarp>
          </a:bodyPr>
          <a:lstStyle>
            <a:lvl1pPr defTabSz="915441" eaLnBrk="0" hangingPunct="0">
              <a:spcBef>
                <a:spcPct val="0"/>
              </a:spcBef>
              <a:buClrTx/>
              <a:buSzTx/>
              <a:buFontTx/>
              <a:buNone/>
              <a:defRPr sz="1200">
                <a:latin typeface="Arial" charset="0"/>
                <a:cs typeface="+mn-cs"/>
              </a:defRPr>
            </a:lvl1pPr>
          </a:lstStyle>
          <a:p>
            <a:pPr>
              <a:defRPr/>
            </a:pPr>
            <a:endParaRPr lang="de-DE" altLang="en-US"/>
          </a:p>
        </p:txBody>
      </p:sp>
      <p:sp>
        <p:nvSpPr>
          <p:cNvPr id="6147" name="Rectangle 3"/>
          <p:cNvSpPr>
            <a:spLocks noGrp="1" noChangeArrowheads="1"/>
          </p:cNvSpPr>
          <p:nvPr>
            <p:ph type="dt" sz="quarter" idx="1"/>
          </p:nvPr>
        </p:nvSpPr>
        <p:spPr bwMode="auto">
          <a:xfrm>
            <a:off x="3816350" y="0"/>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1" tIns="45786" rIns="91571" bIns="45786" numCol="1" anchor="t" anchorCtr="0" compatLnSpc="1">
            <a:prstTxWarp prst="textNoShape">
              <a:avLst/>
            </a:prstTxWarp>
          </a:bodyPr>
          <a:lstStyle>
            <a:lvl1pPr algn="r" defTabSz="915441" eaLnBrk="0" hangingPunct="0">
              <a:spcBef>
                <a:spcPct val="0"/>
              </a:spcBef>
              <a:buClrTx/>
              <a:buSzTx/>
              <a:buFontTx/>
              <a:buNone/>
              <a:defRPr sz="1200">
                <a:latin typeface="Arial" charset="0"/>
                <a:cs typeface="+mn-cs"/>
              </a:defRPr>
            </a:lvl1pPr>
          </a:lstStyle>
          <a:p>
            <a:pPr>
              <a:defRPr/>
            </a:pPr>
            <a:endParaRPr lang="de-DE" altLang="en-US"/>
          </a:p>
        </p:txBody>
      </p:sp>
      <p:sp>
        <p:nvSpPr>
          <p:cNvPr id="6148" name="Rectangle 4"/>
          <p:cNvSpPr>
            <a:spLocks noGrp="1" noChangeArrowheads="1"/>
          </p:cNvSpPr>
          <p:nvPr>
            <p:ph type="ftr" sz="quarter" idx="2"/>
          </p:nvPr>
        </p:nvSpPr>
        <p:spPr bwMode="auto">
          <a:xfrm>
            <a:off x="0" y="9371013"/>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1" tIns="45786" rIns="91571" bIns="45786" numCol="1" anchor="b" anchorCtr="0" compatLnSpc="1">
            <a:prstTxWarp prst="textNoShape">
              <a:avLst/>
            </a:prstTxWarp>
          </a:bodyPr>
          <a:lstStyle>
            <a:lvl1pPr defTabSz="915441" eaLnBrk="0" hangingPunct="0">
              <a:spcBef>
                <a:spcPct val="0"/>
              </a:spcBef>
              <a:buClrTx/>
              <a:buSzTx/>
              <a:buFontTx/>
              <a:buNone/>
              <a:defRPr sz="1200">
                <a:latin typeface="Arial" charset="0"/>
                <a:cs typeface="+mn-cs"/>
              </a:defRPr>
            </a:lvl1pPr>
          </a:lstStyle>
          <a:p>
            <a:pPr>
              <a:defRPr/>
            </a:pPr>
            <a:endParaRPr lang="de-DE" altLang="en-US"/>
          </a:p>
        </p:txBody>
      </p:sp>
      <p:sp>
        <p:nvSpPr>
          <p:cNvPr id="6149" name="Rectangle 5"/>
          <p:cNvSpPr>
            <a:spLocks noGrp="1" noChangeArrowheads="1"/>
          </p:cNvSpPr>
          <p:nvPr>
            <p:ph type="sldNum" sz="quarter" idx="3"/>
          </p:nvPr>
        </p:nvSpPr>
        <p:spPr bwMode="auto">
          <a:xfrm>
            <a:off x="3816350" y="9371013"/>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1" tIns="45786" rIns="91571" bIns="45786" numCol="1" anchor="b" anchorCtr="0" compatLnSpc="1">
            <a:prstTxWarp prst="textNoShape">
              <a:avLst/>
            </a:prstTxWarp>
          </a:bodyPr>
          <a:lstStyle>
            <a:lvl1pPr algn="r" eaLnBrk="0" hangingPunct="0">
              <a:defRPr sz="1200"/>
            </a:lvl1pPr>
          </a:lstStyle>
          <a:p>
            <a:fld id="{BDA9349B-9182-454E-89A3-B17B84A3A305}" type="slidenum">
              <a:rPr lang="de-DE" altLang="en-US"/>
              <a:pPr/>
              <a:t>‹Nr.›</a:t>
            </a:fld>
            <a:endParaRPr lang="de-DE" altLang="en-US"/>
          </a:p>
        </p:txBody>
      </p:sp>
    </p:spTree>
    <p:extLst>
      <p:ext uri="{BB962C8B-B14F-4D97-AF65-F5344CB8AC3E}">
        <p14:creationId xmlns:p14="http://schemas.microsoft.com/office/powerpoint/2010/main" val="3485612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1" tIns="45786" rIns="91571" bIns="45786" numCol="1" anchor="t" anchorCtr="0" compatLnSpc="1">
            <a:prstTxWarp prst="textNoShape">
              <a:avLst/>
            </a:prstTxWarp>
          </a:bodyPr>
          <a:lstStyle>
            <a:lvl1pPr defTabSz="915441" eaLnBrk="0" hangingPunct="0">
              <a:spcBef>
                <a:spcPct val="0"/>
              </a:spcBef>
              <a:buClrTx/>
              <a:buSzTx/>
              <a:buFontTx/>
              <a:buNone/>
              <a:defRPr sz="1200">
                <a:latin typeface="Arial" charset="0"/>
                <a:cs typeface="+mn-cs"/>
              </a:defRPr>
            </a:lvl1pPr>
          </a:lstStyle>
          <a:p>
            <a:pPr>
              <a:defRPr/>
            </a:pPr>
            <a:endParaRPr lang="de-DE" altLang="en-US"/>
          </a:p>
        </p:txBody>
      </p:sp>
      <p:sp>
        <p:nvSpPr>
          <p:cNvPr id="8195" name="Rectangle 3"/>
          <p:cNvSpPr>
            <a:spLocks noGrp="1" noChangeArrowheads="1"/>
          </p:cNvSpPr>
          <p:nvPr>
            <p:ph type="dt" idx="1"/>
          </p:nvPr>
        </p:nvSpPr>
        <p:spPr bwMode="auto">
          <a:xfrm>
            <a:off x="3816350" y="0"/>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1" tIns="45786" rIns="91571" bIns="45786" numCol="1" anchor="t" anchorCtr="0" compatLnSpc="1">
            <a:prstTxWarp prst="textNoShape">
              <a:avLst/>
            </a:prstTxWarp>
          </a:bodyPr>
          <a:lstStyle>
            <a:lvl1pPr algn="r" defTabSz="915441" eaLnBrk="0" hangingPunct="0">
              <a:spcBef>
                <a:spcPct val="0"/>
              </a:spcBef>
              <a:buClrTx/>
              <a:buSzTx/>
              <a:buFontTx/>
              <a:buNone/>
              <a:defRPr sz="1200">
                <a:latin typeface="Arial" charset="0"/>
                <a:cs typeface="+mn-cs"/>
              </a:defRPr>
            </a:lvl1pPr>
          </a:lstStyle>
          <a:p>
            <a:pPr>
              <a:defRPr/>
            </a:pPr>
            <a:endParaRPr lang="de-DE" altLang="en-US"/>
          </a:p>
        </p:txBody>
      </p:sp>
      <p:sp>
        <p:nvSpPr>
          <p:cNvPr id="13316" name="Rectangle 4"/>
          <p:cNvSpPr>
            <a:spLocks noGrp="1" noRot="1" noChangeAspect="1" noChangeArrowheads="1" noTextEdit="1"/>
          </p:cNvSpPr>
          <p:nvPr>
            <p:ph type="sldImg" idx="2"/>
          </p:nvPr>
        </p:nvSpPr>
        <p:spPr bwMode="auto">
          <a:xfrm>
            <a:off x="904875" y="739775"/>
            <a:ext cx="4929188" cy="36988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898525" y="4687888"/>
            <a:ext cx="5014913" cy="443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1" tIns="45786" rIns="91571" bIns="45786" numCol="1" anchor="t" anchorCtr="0" compatLnSpc="1">
            <a:prstTxWarp prst="textNoShape">
              <a:avLst/>
            </a:prstTxWarp>
          </a:bodyPr>
          <a:lstStyle/>
          <a:p>
            <a:pPr lvl="0"/>
            <a:r>
              <a:rPr lang="de-DE" altLang="en-US" noProof="0"/>
              <a:t>Klicken Sie, um die Textformatierung des Masters zu bearbeiten.</a:t>
            </a:r>
          </a:p>
          <a:p>
            <a:pPr lvl="1"/>
            <a:r>
              <a:rPr lang="de-DE" altLang="en-US" noProof="0"/>
              <a:t>Zweite Ebene</a:t>
            </a:r>
          </a:p>
          <a:p>
            <a:pPr lvl="2"/>
            <a:r>
              <a:rPr lang="de-DE" altLang="en-US" noProof="0"/>
              <a:t>Dritte Ebene</a:t>
            </a:r>
          </a:p>
          <a:p>
            <a:pPr lvl="3"/>
            <a:r>
              <a:rPr lang="de-DE" altLang="en-US" noProof="0"/>
              <a:t>Vierte Ebene</a:t>
            </a:r>
          </a:p>
          <a:p>
            <a:pPr lvl="4"/>
            <a:r>
              <a:rPr lang="de-DE" altLang="en-US" noProof="0"/>
              <a:t>Fünfte Ebene</a:t>
            </a:r>
          </a:p>
        </p:txBody>
      </p:sp>
      <p:sp>
        <p:nvSpPr>
          <p:cNvPr id="8198" name="Rectangle 6"/>
          <p:cNvSpPr>
            <a:spLocks noGrp="1" noChangeArrowheads="1"/>
          </p:cNvSpPr>
          <p:nvPr>
            <p:ph type="ftr" sz="quarter" idx="4"/>
          </p:nvPr>
        </p:nvSpPr>
        <p:spPr bwMode="auto">
          <a:xfrm>
            <a:off x="0" y="9371013"/>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1" tIns="45786" rIns="91571" bIns="45786" numCol="1" anchor="b" anchorCtr="0" compatLnSpc="1">
            <a:prstTxWarp prst="textNoShape">
              <a:avLst/>
            </a:prstTxWarp>
          </a:bodyPr>
          <a:lstStyle>
            <a:lvl1pPr defTabSz="915441" eaLnBrk="0" hangingPunct="0">
              <a:spcBef>
                <a:spcPct val="0"/>
              </a:spcBef>
              <a:buClrTx/>
              <a:buSzTx/>
              <a:buFontTx/>
              <a:buNone/>
              <a:defRPr sz="1200">
                <a:latin typeface="Arial" charset="0"/>
                <a:cs typeface="+mn-cs"/>
              </a:defRPr>
            </a:lvl1pPr>
          </a:lstStyle>
          <a:p>
            <a:pPr>
              <a:defRPr/>
            </a:pPr>
            <a:endParaRPr lang="de-DE" altLang="en-US"/>
          </a:p>
        </p:txBody>
      </p:sp>
      <p:sp>
        <p:nvSpPr>
          <p:cNvPr id="8199" name="Rectangle 7"/>
          <p:cNvSpPr>
            <a:spLocks noGrp="1" noChangeArrowheads="1"/>
          </p:cNvSpPr>
          <p:nvPr>
            <p:ph type="sldNum" sz="quarter" idx="5"/>
          </p:nvPr>
        </p:nvSpPr>
        <p:spPr bwMode="auto">
          <a:xfrm>
            <a:off x="3816350" y="9371013"/>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1" tIns="45786" rIns="91571" bIns="45786" numCol="1" anchor="b" anchorCtr="0" compatLnSpc="1">
            <a:prstTxWarp prst="textNoShape">
              <a:avLst/>
            </a:prstTxWarp>
          </a:bodyPr>
          <a:lstStyle>
            <a:lvl1pPr algn="r" eaLnBrk="0" hangingPunct="0">
              <a:defRPr sz="1200"/>
            </a:lvl1pPr>
          </a:lstStyle>
          <a:p>
            <a:fld id="{720A5B5C-0288-4147-A97C-938A220AAE52}" type="slidenum">
              <a:rPr lang="de-DE" altLang="en-US"/>
              <a:pPr/>
              <a:t>‹Nr.›</a:t>
            </a:fld>
            <a:endParaRPr lang="de-DE" altLang="en-US"/>
          </a:p>
        </p:txBody>
      </p:sp>
    </p:spTree>
    <p:extLst>
      <p:ext uri="{BB962C8B-B14F-4D97-AF65-F5344CB8AC3E}">
        <p14:creationId xmlns:p14="http://schemas.microsoft.com/office/powerpoint/2010/main" val="3744955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p:spPr>
        <p:txBody>
          <a:bodyPr/>
          <a:lstStyle/>
          <a:p>
            <a:pPr marL="171450" indent="-171450">
              <a:buFontTx/>
              <a:buChar char="•"/>
            </a:pPr>
            <a:endParaRPr lang="de-DE" altLang="de-DE">
              <a:latin typeface="Arial" panose="020B0604020202020204" pitchFamily="34" charset="0"/>
            </a:endParaRPr>
          </a:p>
        </p:txBody>
      </p:sp>
      <p:sp>
        <p:nvSpPr>
          <p:cNvPr id="4" name="Foliennummernplatzhalter 3"/>
          <p:cNvSpPr>
            <a:spLocks noGrp="1"/>
          </p:cNvSpPr>
          <p:nvPr>
            <p:ph type="sldNum" sz="quarter" idx="5"/>
          </p:nvPr>
        </p:nvSpPr>
        <p:spPr/>
        <p:txBody>
          <a:bodyPr/>
          <a:lstStyle>
            <a:lvl1pPr eaLnBrk="0" hangingPunct="0">
              <a:defRPr sz="5400">
                <a:solidFill>
                  <a:schemeClr val="tx1"/>
                </a:solidFill>
                <a:latin typeface="Arial" panose="020B0604020202020204" pitchFamily="34" charset="0"/>
                <a:cs typeface="Arial" panose="020B0604020202020204" pitchFamily="34" charset="0"/>
              </a:defRPr>
            </a:lvl1pPr>
            <a:lvl2pPr marL="742950" indent="-285750" eaLnBrk="0" hangingPunct="0">
              <a:defRPr sz="5400">
                <a:solidFill>
                  <a:schemeClr val="tx1"/>
                </a:solidFill>
                <a:latin typeface="Arial" panose="020B0604020202020204" pitchFamily="34" charset="0"/>
                <a:cs typeface="Arial" panose="020B0604020202020204" pitchFamily="34" charset="0"/>
              </a:defRPr>
            </a:lvl2pPr>
            <a:lvl3pPr marL="1143000" indent="-228600" eaLnBrk="0" hangingPunct="0">
              <a:defRPr sz="5400">
                <a:solidFill>
                  <a:schemeClr val="tx1"/>
                </a:solidFill>
                <a:latin typeface="Arial" panose="020B0604020202020204" pitchFamily="34" charset="0"/>
                <a:cs typeface="Arial" panose="020B0604020202020204" pitchFamily="34" charset="0"/>
              </a:defRPr>
            </a:lvl3pPr>
            <a:lvl4pPr marL="1600200" indent="-228600" eaLnBrk="0" hangingPunct="0">
              <a:defRPr sz="5400">
                <a:solidFill>
                  <a:schemeClr val="tx1"/>
                </a:solidFill>
                <a:latin typeface="Arial" panose="020B0604020202020204" pitchFamily="34" charset="0"/>
                <a:cs typeface="Arial" panose="020B0604020202020204" pitchFamily="34" charset="0"/>
              </a:defRPr>
            </a:lvl4pPr>
            <a:lvl5pPr marL="2057400" indent="-228600" eaLnBrk="0" hangingPunct="0">
              <a:defRPr sz="5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9pPr>
          </a:lstStyle>
          <a:p>
            <a:fld id="{3F8ABF36-0171-48C0-AE8D-B4A9396D1EA0}" type="slidenum">
              <a:rPr lang="de-DE" altLang="en-US" sz="1200"/>
              <a:pPr/>
              <a:t>1</a:t>
            </a:fld>
            <a:endParaRPr lang="de-DE" altLang="en-US" sz="1200"/>
          </a:p>
        </p:txBody>
      </p:sp>
    </p:spTree>
    <p:extLst>
      <p:ext uri="{BB962C8B-B14F-4D97-AF65-F5344CB8AC3E}">
        <p14:creationId xmlns:p14="http://schemas.microsoft.com/office/powerpoint/2010/main" val="3769505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p:spPr>
        <p:txBody>
          <a:bodyPr/>
          <a:lstStyle/>
          <a:p>
            <a:r>
              <a:rPr lang="de-DE" altLang="de-DE" dirty="0" err="1">
                <a:latin typeface="Arial" panose="020B0604020202020204" pitchFamily="34" charset="0"/>
              </a:rPr>
              <a:t>Mw</a:t>
            </a:r>
            <a:r>
              <a:rPr lang="de-DE" altLang="de-DE" dirty="0">
                <a:latin typeface="Arial" panose="020B0604020202020204" pitchFamily="34" charset="0"/>
              </a:rPr>
              <a:t> q4_1-3</a:t>
            </a:r>
          </a:p>
        </p:txBody>
      </p:sp>
      <p:sp>
        <p:nvSpPr>
          <p:cNvPr id="4" name="Foliennummernplatzhalter 3"/>
          <p:cNvSpPr>
            <a:spLocks noGrp="1"/>
          </p:cNvSpPr>
          <p:nvPr>
            <p:ph type="sldNum" sz="quarter" idx="5"/>
          </p:nvPr>
        </p:nvSpPr>
        <p:spPr/>
        <p:txBody>
          <a:bodyPr/>
          <a:lstStyle>
            <a:lvl1pPr eaLnBrk="0" hangingPunct="0">
              <a:defRPr sz="5400">
                <a:solidFill>
                  <a:schemeClr val="tx1"/>
                </a:solidFill>
                <a:latin typeface="Arial" panose="020B0604020202020204" pitchFamily="34" charset="0"/>
                <a:cs typeface="Arial" panose="020B0604020202020204" pitchFamily="34" charset="0"/>
              </a:defRPr>
            </a:lvl1pPr>
            <a:lvl2pPr marL="742950" indent="-285750" eaLnBrk="0" hangingPunct="0">
              <a:defRPr sz="5400">
                <a:solidFill>
                  <a:schemeClr val="tx1"/>
                </a:solidFill>
                <a:latin typeface="Arial" panose="020B0604020202020204" pitchFamily="34" charset="0"/>
                <a:cs typeface="Arial" panose="020B0604020202020204" pitchFamily="34" charset="0"/>
              </a:defRPr>
            </a:lvl2pPr>
            <a:lvl3pPr marL="1143000" indent="-228600" eaLnBrk="0" hangingPunct="0">
              <a:defRPr sz="5400">
                <a:solidFill>
                  <a:schemeClr val="tx1"/>
                </a:solidFill>
                <a:latin typeface="Arial" panose="020B0604020202020204" pitchFamily="34" charset="0"/>
                <a:cs typeface="Arial" panose="020B0604020202020204" pitchFamily="34" charset="0"/>
              </a:defRPr>
            </a:lvl3pPr>
            <a:lvl4pPr marL="1600200" indent="-228600" eaLnBrk="0" hangingPunct="0">
              <a:defRPr sz="5400">
                <a:solidFill>
                  <a:schemeClr val="tx1"/>
                </a:solidFill>
                <a:latin typeface="Arial" panose="020B0604020202020204" pitchFamily="34" charset="0"/>
                <a:cs typeface="Arial" panose="020B0604020202020204" pitchFamily="34" charset="0"/>
              </a:defRPr>
            </a:lvl4pPr>
            <a:lvl5pPr marL="2057400" indent="-228600" eaLnBrk="0" hangingPunct="0">
              <a:defRPr sz="5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9pPr>
          </a:lstStyle>
          <a:p>
            <a:fld id="{8CEA414E-F7B6-4FE1-8EAB-A9FA74DA5D9C}" type="slidenum">
              <a:rPr lang="de-DE" altLang="en-US" sz="1200"/>
              <a:pPr/>
              <a:t>3</a:t>
            </a:fld>
            <a:endParaRPr lang="de-DE" altLang="en-US" sz="1200"/>
          </a:p>
        </p:txBody>
      </p:sp>
    </p:spTree>
    <p:extLst>
      <p:ext uri="{BB962C8B-B14F-4D97-AF65-F5344CB8AC3E}">
        <p14:creationId xmlns:p14="http://schemas.microsoft.com/office/powerpoint/2010/main" val="251483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Q5 selber gruppiert</a:t>
            </a:r>
          </a:p>
        </p:txBody>
      </p:sp>
      <p:sp>
        <p:nvSpPr>
          <p:cNvPr id="4" name="Foliennummernplatzhalter 3"/>
          <p:cNvSpPr>
            <a:spLocks noGrp="1"/>
          </p:cNvSpPr>
          <p:nvPr>
            <p:ph type="sldNum" sz="quarter" idx="10"/>
          </p:nvPr>
        </p:nvSpPr>
        <p:spPr/>
        <p:txBody>
          <a:bodyPr/>
          <a:lstStyle/>
          <a:p>
            <a:fld id="{720A5B5C-0288-4147-A97C-938A220AAE52}" type="slidenum">
              <a:rPr lang="de-DE" altLang="en-US" smtClean="0"/>
              <a:pPr/>
              <a:t>4</a:t>
            </a:fld>
            <a:endParaRPr lang="de-DE" altLang="en-US"/>
          </a:p>
        </p:txBody>
      </p:sp>
    </p:spTree>
    <p:extLst>
      <p:ext uri="{BB962C8B-B14F-4D97-AF65-F5344CB8AC3E}">
        <p14:creationId xmlns:p14="http://schemas.microsoft.com/office/powerpoint/2010/main" val="992407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q6</a:t>
            </a:r>
          </a:p>
        </p:txBody>
      </p:sp>
      <p:sp>
        <p:nvSpPr>
          <p:cNvPr id="4" name="Foliennummernplatzhalter 3"/>
          <p:cNvSpPr>
            <a:spLocks noGrp="1"/>
          </p:cNvSpPr>
          <p:nvPr>
            <p:ph type="sldNum" sz="quarter" idx="10"/>
          </p:nvPr>
        </p:nvSpPr>
        <p:spPr/>
        <p:txBody>
          <a:bodyPr/>
          <a:lstStyle/>
          <a:p>
            <a:fld id="{720A5B5C-0288-4147-A97C-938A220AAE52}" type="slidenum">
              <a:rPr lang="de-DE" altLang="en-US" smtClean="0"/>
              <a:pPr/>
              <a:t>5</a:t>
            </a:fld>
            <a:endParaRPr lang="de-DE" altLang="en-US"/>
          </a:p>
        </p:txBody>
      </p:sp>
    </p:spTree>
    <p:extLst>
      <p:ext uri="{BB962C8B-B14F-4D97-AF65-F5344CB8AC3E}">
        <p14:creationId xmlns:p14="http://schemas.microsoft.com/office/powerpoint/2010/main" val="422204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 MW über q4_1 – q4_3</a:t>
            </a:r>
            <a:r>
              <a:rPr lang="de-DE" baseline="0" dirty="0"/>
              <a:t> * 10 </a:t>
            </a:r>
          </a:p>
          <a:p>
            <a:r>
              <a:rPr lang="de-DE" dirty="0"/>
              <a:t>- Q5: Werte Standard</a:t>
            </a:r>
            <a:r>
              <a:rPr lang="de-DE" baseline="0" dirty="0"/>
              <a:t> st</a:t>
            </a:r>
            <a:r>
              <a:rPr lang="de-DE" dirty="0"/>
              <a:t>eigern +</a:t>
            </a:r>
            <a:r>
              <a:rPr lang="de-DE" baseline="0" dirty="0"/>
              <a:t> Wert</a:t>
            </a:r>
            <a:r>
              <a:rPr lang="de-DE" dirty="0"/>
              <a:t> Standard Beibehalten</a:t>
            </a:r>
          </a:p>
          <a:p>
            <a:r>
              <a:rPr lang="de-DE" dirty="0"/>
              <a:t>- Q6:</a:t>
            </a:r>
            <a:r>
              <a:rPr lang="de-DE" baseline="0" dirty="0"/>
              <a:t> Wert von „nicht ausreichend vorgesorgt, möchte mehr tun“</a:t>
            </a:r>
          </a:p>
          <a:p>
            <a:r>
              <a:rPr lang="de-DE" dirty="0"/>
              <a:t>Gesamt= MW über diese drei Werte</a:t>
            </a:r>
          </a:p>
          <a:p>
            <a:r>
              <a:rPr lang="de-DE" dirty="0"/>
              <a:t>Index= Gesamt * 3.16</a:t>
            </a:r>
          </a:p>
        </p:txBody>
      </p:sp>
      <p:sp>
        <p:nvSpPr>
          <p:cNvPr id="4" name="Foliennummernplatzhalter 3"/>
          <p:cNvSpPr>
            <a:spLocks noGrp="1"/>
          </p:cNvSpPr>
          <p:nvPr>
            <p:ph type="sldNum" sz="quarter" idx="10"/>
          </p:nvPr>
        </p:nvSpPr>
        <p:spPr/>
        <p:txBody>
          <a:bodyPr/>
          <a:lstStyle/>
          <a:p>
            <a:fld id="{720A5B5C-0288-4147-A97C-938A220AAE52}" type="slidenum">
              <a:rPr lang="de-DE" altLang="en-US" smtClean="0"/>
              <a:pPr/>
              <a:t>6</a:t>
            </a:fld>
            <a:endParaRPr lang="de-DE" altLang="en-US"/>
          </a:p>
        </p:txBody>
      </p:sp>
    </p:spTree>
    <p:extLst>
      <p:ext uri="{BB962C8B-B14F-4D97-AF65-F5344CB8AC3E}">
        <p14:creationId xmlns:p14="http://schemas.microsoft.com/office/powerpoint/2010/main" val="2005773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bildplatzhalter 1"/>
          <p:cNvSpPr>
            <a:spLocks noGrp="1" noRot="1" noChangeAspect="1" noTextEdit="1"/>
          </p:cNvSpPr>
          <p:nvPr>
            <p:ph type="sldImg"/>
          </p:nvPr>
        </p:nvSpPr>
        <p:spPr>
          <a:ln/>
        </p:spPr>
      </p:sp>
      <p:sp>
        <p:nvSpPr>
          <p:cNvPr id="16387" name="Notizenplatzhalter 2"/>
          <p:cNvSpPr>
            <a:spLocks noGrp="1"/>
          </p:cNvSpPr>
          <p:nvPr>
            <p:ph type="body" idx="1"/>
          </p:nvPr>
        </p:nvSpPr>
        <p:spPr>
          <a:noFill/>
        </p:spPr>
        <p:txBody>
          <a:bodyPr/>
          <a:lstStyle/>
          <a:p>
            <a:r>
              <a:rPr lang="de-DE" altLang="de-DE" dirty="0">
                <a:latin typeface="Arial" panose="020B0604020202020204" pitchFamily="34" charset="0"/>
              </a:rPr>
              <a:t>?</a:t>
            </a:r>
          </a:p>
        </p:txBody>
      </p:sp>
      <p:sp>
        <p:nvSpPr>
          <p:cNvPr id="4" name="Foliennummernplatzhalter 3"/>
          <p:cNvSpPr>
            <a:spLocks noGrp="1"/>
          </p:cNvSpPr>
          <p:nvPr>
            <p:ph type="sldNum" sz="quarter" idx="5"/>
          </p:nvPr>
        </p:nvSpPr>
        <p:spPr/>
        <p:txBody>
          <a:bodyPr/>
          <a:lstStyle>
            <a:lvl1pPr eaLnBrk="0" hangingPunct="0">
              <a:defRPr sz="5400">
                <a:solidFill>
                  <a:schemeClr val="tx1"/>
                </a:solidFill>
                <a:latin typeface="Arial" panose="020B0604020202020204" pitchFamily="34" charset="0"/>
                <a:cs typeface="Arial" panose="020B0604020202020204" pitchFamily="34" charset="0"/>
              </a:defRPr>
            </a:lvl1pPr>
            <a:lvl2pPr marL="742950" indent="-285750" eaLnBrk="0" hangingPunct="0">
              <a:defRPr sz="5400">
                <a:solidFill>
                  <a:schemeClr val="tx1"/>
                </a:solidFill>
                <a:latin typeface="Arial" panose="020B0604020202020204" pitchFamily="34" charset="0"/>
                <a:cs typeface="Arial" panose="020B0604020202020204" pitchFamily="34" charset="0"/>
              </a:defRPr>
            </a:lvl2pPr>
            <a:lvl3pPr marL="1143000" indent="-228600" eaLnBrk="0" hangingPunct="0">
              <a:defRPr sz="5400">
                <a:solidFill>
                  <a:schemeClr val="tx1"/>
                </a:solidFill>
                <a:latin typeface="Arial" panose="020B0604020202020204" pitchFamily="34" charset="0"/>
                <a:cs typeface="Arial" panose="020B0604020202020204" pitchFamily="34" charset="0"/>
              </a:defRPr>
            </a:lvl3pPr>
            <a:lvl4pPr marL="1600200" indent="-228600" eaLnBrk="0" hangingPunct="0">
              <a:defRPr sz="5400">
                <a:solidFill>
                  <a:schemeClr val="tx1"/>
                </a:solidFill>
                <a:latin typeface="Arial" panose="020B0604020202020204" pitchFamily="34" charset="0"/>
                <a:cs typeface="Arial" panose="020B0604020202020204" pitchFamily="34" charset="0"/>
              </a:defRPr>
            </a:lvl4pPr>
            <a:lvl5pPr marL="2057400" indent="-228600" eaLnBrk="0" hangingPunct="0">
              <a:defRPr sz="5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9pPr>
          </a:lstStyle>
          <a:p>
            <a:fld id="{D17C0D78-8411-4E4A-AC81-5106F15E62C2}" type="slidenum">
              <a:rPr lang="de-DE" altLang="en-US" sz="1200"/>
              <a:pPr/>
              <a:t>7</a:t>
            </a:fld>
            <a:endParaRPr lang="de-DE" altLang="en-US" sz="1200"/>
          </a:p>
        </p:txBody>
      </p:sp>
    </p:spTree>
    <p:extLst>
      <p:ext uri="{BB962C8B-B14F-4D97-AF65-F5344CB8AC3E}">
        <p14:creationId xmlns:p14="http://schemas.microsoft.com/office/powerpoint/2010/main" val="2686023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p:spPr>
        <p:txBody>
          <a:bodyPr/>
          <a:lstStyle/>
          <a:p>
            <a:endParaRPr lang="de-DE" altLang="de-DE">
              <a:latin typeface="Arial" panose="020B0604020202020204" pitchFamily="34" charset="0"/>
            </a:endParaRPr>
          </a:p>
        </p:txBody>
      </p:sp>
      <p:sp>
        <p:nvSpPr>
          <p:cNvPr id="4" name="Foliennummernplatzhalter 3"/>
          <p:cNvSpPr>
            <a:spLocks noGrp="1"/>
          </p:cNvSpPr>
          <p:nvPr>
            <p:ph type="sldNum" sz="quarter" idx="5"/>
          </p:nvPr>
        </p:nvSpPr>
        <p:spPr/>
        <p:txBody>
          <a:bodyPr/>
          <a:lstStyle>
            <a:lvl1pPr eaLnBrk="0" hangingPunct="0">
              <a:defRPr sz="5400">
                <a:solidFill>
                  <a:schemeClr val="tx1"/>
                </a:solidFill>
                <a:latin typeface="Arial" panose="020B0604020202020204" pitchFamily="34" charset="0"/>
                <a:cs typeface="Arial" panose="020B0604020202020204" pitchFamily="34" charset="0"/>
              </a:defRPr>
            </a:lvl1pPr>
            <a:lvl2pPr marL="742950" indent="-285750" eaLnBrk="0" hangingPunct="0">
              <a:defRPr sz="5400">
                <a:solidFill>
                  <a:schemeClr val="tx1"/>
                </a:solidFill>
                <a:latin typeface="Arial" panose="020B0604020202020204" pitchFamily="34" charset="0"/>
                <a:cs typeface="Arial" panose="020B0604020202020204" pitchFamily="34" charset="0"/>
              </a:defRPr>
            </a:lvl2pPr>
            <a:lvl3pPr marL="1143000" indent="-228600" eaLnBrk="0" hangingPunct="0">
              <a:defRPr sz="5400">
                <a:solidFill>
                  <a:schemeClr val="tx1"/>
                </a:solidFill>
                <a:latin typeface="Arial" panose="020B0604020202020204" pitchFamily="34" charset="0"/>
                <a:cs typeface="Arial" panose="020B0604020202020204" pitchFamily="34" charset="0"/>
              </a:defRPr>
            </a:lvl3pPr>
            <a:lvl4pPr marL="1600200" indent="-228600" eaLnBrk="0" hangingPunct="0">
              <a:defRPr sz="5400">
                <a:solidFill>
                  <a:schemeClr val="tx1"/>
                </a:solidFill>
                <a:latin typeface="Arial" panose="020B0604020202020204" pitchFamily="34" charset="0"/>
                <a:cs typeface="Arial" panose="020B0604020202020204" pitchFamily="34" charset="0"/>
              </a:defRPr>
            </a:lvl4pPr>
            <a:lvl5pPr marL="2057400" indent="-228600" eaLnBrk="0" hangingPunct="0">
              <a:defRPr sz="5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9pPr>
          </a:lstStyle>
          <a:p>
            <a:fld id="{ABCB70EA-DFBB-4723-8132-36BE2EAA415C}" type="slidenum">
              <a:rPr lang="de-DE" altLang="en-US" sz="1200"/>
              <a:pPr/>
              <a:t>8</a:t>
            </a:fld>
            <a:endParaRPr lang="de-DE" altLang="en-US" sz="1200"/>
          </a:p>
        </p:txBody>
      </p:sp>
    </p:spTree>
    <p:extLst>
      <p:ext uri="{BB962C8B-B14F-4D97-AF65-F5344CB8AC3E}">
        <p14:creationId xmlns:p14="http://schemas.microsoft.com/office/powerpoint/2010/main" val="19344800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Rectangle 1028"/>
          <p:cNvSpPr>
            <a:spLocks noChangeArrowheads="1"/>
          </p:cNvSpPr>
          <p:nvPr userDrawn="1"/>
        </p:nvSpPr>
        <p:spPr bwMode="auto">
          <a:xfrm>
            <a:off x="0" y="204788"/>
            <a:ext cx="9144000" cy="569912"/>
          </a:xfrm>
          <a:prstGeom prst="rect">
            <a:avLst/>
          </a:prstGeom>
          <a:solidFill>
            <a:srgbClr val="D4D9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5400">
                <a:solidFill>
                  <a:schemeClr val="tx1"/>
                </a:solidFill>
                <a:latin typeface="Arial" pitchFamily="34" charset="0"/>
                <a:cs typeface="Arial" pitchFamily="34" charset="0"/>
              </a:defRPr>
            </a:lvl1pPr>
            <a:lvl2pPr marL="742950" indent="-285750" eaLnBrk="0" hangingPunct="0">
              <a:defRPr sz="5400">
                <a:solidFill>
                  <a:schemeClr val="tx1"/>
                </a:solidFill>
                <a:latin typeface="Arial" pitchFamily="34" charset="0"/>
                <a:cs typeface="Arial" pitchFamily="34" charset="0"/>
              </a:defRPr>
            </a:lvl2pPr>
            <a:lvl3pPr marL="1143000" indent="-228600" eaLnBrk="0" hangingPunct="0">
              <a:defRPr sz="5400">
                <a:solidFill>
                  <a:schemeClr val="tx1"/>
                </a:solidFill>
                <a:latin typeface="Arial" pitchFamily="34" charset="0"/>
                <a:cs typeface="Arial" pitchFamily="34" charset="0"/>
              </a:defRPr>
            </a:lvl3pPr>
            <a:lvl4pPr marL="1600200" indent="-228600" eaLnBrk="0" hangingPunct="0">
              <a:defRPr sz="5400">
                <a:solidFill>
                  <a:schemeClr val="tx1"/>
                </a:solidFill>
                <a:latin typeface="Arial" pitchFamily="34" charset="0"/>
                <a:cs typeface="Arial" pitchFamily="34" charset="0"/>
              </a:defRPr>
            </a:lvl4pPr>
            <a:lvl5pPr marL="2057400" indent="-228600" eaLnBrk="0" hangingPunct="0">
              <a:defRPr sz="5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5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5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5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5400">
                <a:solidFill>
                  <a:schemeClr val="tx1"/>
                </a:solidFill>
                <a:latin typeface="Arial" pitchFamily="34" charset="0"/>
                <a:cs typeface="Arial" pitchFamily="34" charset="0"/>
              </a:defRPr>
            </a:lvl9pPr>
          </a:lstStyle>
          <a:p>
            <a:pPr eaLnBrk="1" hangingPunct="1">
              <a:spcBef>
                <a:spcPct val="40000"/>
              </a:spcBef>
              <a:buClr>
                <a:schemeClr val="tx2"/>
              </a:buClr>
              <a:buSzPct val="125000"/>
              <a:buFont typeface="Wingdings" pitchFamily="2" charset="2"/>
              <a:buChar char="§"/>
              <a:defRPr/>
            </a:pPr>
            <a:endParaRPr lang="de-DE" altLang="de-DE"/>
          </a:p>
        </p:txBody>
      </p:sp>
      <p:sp>
        <p:nvSpPr>
          <p:cNvPr id="3" name="Rectangle 1029"/>
          <p:cNvSpPr>
            <a:spLocks noChangeArrowheads="1"/>
          </p:cNvSpPr>
          <p:nvPr userDrawn="1"/>
        </p:nvSpPr>
        <p:spPr bwMode="auto">
          <a:xfrm>
            <a:off x="0" y="6629400"/>
            <a:ext cx="9144000" cy="228600"/>
          </a:xfrm>
          <a:prstGeom prst="rect">
            <a:avLst/>
          </a:prstGeom>
          <a:solidFill>
            <a:srgbClr val="00327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5400">
                <a:solidFill>
                  <a:schemeClr val="tx1"/>
                </a:solidFill>
                <a:latin typeface="Arial" pitchFamily="34" charset="0"/>
                <a:cs typeface="Arial" pitchFamily="34" charset="0"/>
              </a:defRPr>
            </a:lvl1pPr>
            <a:lvl2pPr marL="742950" indent="-285750" eaLnBrk="0" hangingPunct="0">
              <a:defRPr sz="5400">
                <a:solidFill>
                  <a:schemeClr val="tx1"/>
                </a:solidFill>
                <a:latin typeface="Arial" pitchFamily="34" charset="0"/>
                <a:cs typeface="Arial" pitchFamily="34" charset="0"/>
              </a:defRPr>
            </a:lvl2pPr>
            <a:lvl3pPr marL="1143000" indent="-228600" eaLnBrk="0" hangingPunct="0">
              <a:defRPr sz="5400">
                <a:solidFill>
                  <a:schemeClr val="tx1"/>
                </a:solidFill>
                <a:latin typeface="Arial" pitchFamily="34" charset="0"/>
                <a:cs typeface="Arial" pitchFamily="34" charset="0"/>
              </a:defRPr>
            </a:lvl3pPr>
            <a:lvl4pPr marL="1600200" indent="-228600" eaLnBrk="0" hangingPunct="0">
              <a:defRPr sz="5400">
                <a:solidFill>
                  <a:schemeClr val="tx1"/>
                </a:solidFill>
                <a:latin typeface="Arial" pitchFamily="34" charset="0"/>
                <a:cs typeface="Arial" pitchFamily="34" charset="0"/>
              </a:defRPr>
            </a:lvl4pPr>
            <a:lvl5pPr marL="2057400" indent="-228600" eaLnBrk="0" hangingPunct="0">
              <a:defRPr sz="5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5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5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5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5400">
                <a:solidFill>
                  <a:schemeClr val="tx1"/>
                </a:solidFill>
                <a:latin typeface="Arial" pitchFamily="34" charset="0"/>
                <a:cs typeface="Arial" pitchFamily="34" charset="0"/>
              </a:defRPr>
            </a:lvl9pPr>
          </a:lstStyle>
          <a:p>
            <a:pPr algn="ctr">
              <a:defRPr/>
            </a:pPr>
            <a:endParaRPr lang="de-DE" altLang="de-DE" sz="2800" b="1"/>
          </a:p>
        </p:txBody>
      </p:sp>
      <p:sp>
        <p:nvSpPr>
          <p:cNvPr id="4" name="Rectangle 1030"/>
          <p:cNvSpPr>
            <a:spLocks noChangeArrowheads="1"/>
          </p:cNvSpPr>
          <p:nvPr userDrawn="1"/>
        </p:nvSpPr>
        <p:spPr bwMode="auto">
          <a:xfrm>
            <a:off x="0" y="0"/>
            <a:ext cx="9144000" cy="228600"/>
          </a:xfrm>
          <a:prstGeom prst="rect">
            <a:avLst/>
          </a:prstGeom>
          <a:solidFill>
            <a:srgbClr val="00327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5400">
                <a:solidFill>
                  <a:schemeClr val="tx1"/>
                </a:solidFill>
                <a:latin typeface="Arial" pitchFamily="34" charset="0"/>
                <a:cs typeface="Arial" pitchFamily="34" charset="0"/>
              </a:defRPr>
            </a:lvl1pPr>
            <a:lvl2pPr marL="742950" indent="-285750" eaLnBrk="0" hangingPunct="0">
              <a:defRPr sz="5400">
                <a:solidFill>
                  <a:schemeClr val="tx1"/>
                </a:solidFill>
                <a:latin typeface="Arial" pitchFamily="34" charset="0"/>
                <a:cs typeface="Arial" pitchFamily="34" charset="0"/>
              </a:defRPr>
            </a:lvl2pPr>
            <a:lvl3pPr marL="1143000" indent="-228600" eaLnBrk="0" hangingPunct="0">
              <a:defRPr sz="5400">
                <a:solidFill>
                  <a:schemeClr val="tx1"/>
                </a:solidFill>
                <a:latin typeface="Arial" pitchFamily="34" charset="0"/>
                <a:cs typeface="Arial" pitchFamily="34" charset="0"/>
              </a:defRPr>
            </a:lvl3pPr>
            <a:lvl4pPr marL="1600200" indent="-228600" eaLnBrk="0" hangingPunct="0">
              <a:defRPr sz="5400">
                <a:solidFill>
                  <a:schemeClr val="tx1"/>
                </a:solidFill>
                <a:latin typeface="Arial" pitchFamily="34" charset="0"/>
                <a:cs typeface="Arial" pitchFamily="34" charset="0"/>
              </a:defRPr>
            </a:lvl4pPr>
            <a:lvl5pPr marL="2057400" indent="-228600" eaLnBrk="0" hangingPunct="0">
              <a:defRPr sz="5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5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5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5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5400">
                <a:solidFill>
                  <a:schemeClr val="tx1"/>
                </a:solidFill>
                <a:latin typeface="Arial" pitchFamily="34" charset="0"/>
                <a:cs typeface="Arial" pitchFamily="34" charset="0"/>
              </a:defRPr>
            </a:lvl9pPr>
          </a:lstStyle>
          <a:p>
            <a:pPr eaLnBrk="1" hangingPunct="1">
              <a:spcBef>
                <a:spcPct val="40000"/>
              </a:spcBef>
              <a:buClr>
                <a:schemeClr val="tx2"/>
              </a:buClr>
              <a:buSzPct val="125000"/>
              <a:buFont typeface="Wingdings" pitchFamily="2" charset="2"/>
              <a:buChar char="§"/>
              <a:defRPr/>
            </a:pPr>
            <a:endParaRPr lang="de-DE" altLang="de-DE"/>
          </a:p>
        </p:txBody>
      </p:sp>
      <p:sp>
        <p:nvSpPr>
          <p:cNvPr id="5" name="Text Box 1032"/>
          <p:cNvSpPr txBox="1">
            <a:spLocks noChangeArrowheads="1"/>
          </p:cNvSpPr>
          <p:nvPr userDrawn="1"/>
        </p:nvSpPr>
        <p:spPr bwMode="auto">
          <a:xfrm>
            <a:off x="635000" y="6643688"/>
            <a:ext cx="649605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spcBef>
                <a:spcPct val="0"/>
              </a:spcBef>
              <a:tabLst>
                <a:tab pos="3143250" algn="l"/>
              </a:tabLst>
              <a:defRPr sz="2400">
                <a:solidFill>
                  <a:schemeClr val="tx1"/>
                </a:solidFill>
                <a:latin typeface="Arial" charset="0"/>
              </a:defRPr>
            </a:lvl1pPr>
            <a:lvl2pPr eaLnBrk="0" hangingPunct="0">
              <a:spcBef>
                <a:spcPct val="0"/>
              </a:spcBef>
              <a:tabLst>
                <a:tab pos="3143250" algn="l"/>
              </a:tabLst>
              <a:defRPr sz="2400">
                <a:solidFill>
                  <a:schemeClr val="tx1"/>
                </a:solidFill>
                <a:latin typeface="Arial" charset="0"/>
              </a:defRPr>
            </a:lvl2pPr>
            <a:lvl3pPr eaLnBrk="0" hangingPunct="0">
              <a:spcBef>
                <a:spcPct val="0"/>
              </a:spcBef>
              <a:tabLst>
                <a:tab pos="3143250" algn="l"/>
              </a:tabLst>
              <a:defRPr sz="2400">
                <a:solidFill>
                  <a:schemeClr val="tx1"/>
                </a:solidFill>
                <a:latin typeface="Arial" charset="0"/>
              </a:defRPr>
            </a:lvl3pPr>
            <a:lvl4pPr eaLnBrk="0" hangingPunct="0">
              <a:spcBef>
                <a:spcPct val="0"/>
              </a:spcBef>
              <a:tabLst>
                <a:tab pos="3143250" algn="l"/>
              </a:tabLst>
              <a:defRPr sz="2400">
                <a:solidFill>
                  <a:schemeClr val="tx1"/>
                </a:solidFill>
                <a:latin typeface="Arial" charset="0"/>
              </a:defRPr>
            </a:lvl4pPr>
            <a:lvl5pPr eaLnBrk="0" hangingPunct="0">
              <a:spcBef>
                <a:spcPct val="0"/>
              </a:spcBef>
              <a:tabLst>
                <a:tab pos="3143250" algn="l"/>
              </a:tabLst>
              <a:defRPr sz="2400">
                <a:solidFill>
                  <a:schemeClr val="tx1"/>
                </a:solidFill>
                <a:latin typeface="Arial" charset="0"/>
              </a:defRPr>
            </a:lvl5pPr>
            <a:lvl6pPr eaLnBrk="0" fontAlgn="base" hangingPunct="0">
              <a:spcBef>
                <a:spcPct val="0"/>
              </a:spcBef>
              <a:spcAft>
                <a:spcPct val="0"/>
              </a:spcAft>
              <a:tabLst>
                <a:tab pos="3143250" algn="l"/>
              </a:tabLst>
              <a:defRPr sz="2400">
                <a:solidFill>
                  <a:schemeClr val="tx1"/>
                </a:solidFill>
                <a:latin typeface="Arial" charset="0"/>
              </a:defRPr>
            </a:lvl6pPr>
            <a:lvl7pPr eaLnBrk="0" fontAlgn="base" hangingPunct="0">
              <a:spcBef>
                <a:spcPct val="0"/>
              </a:spcBef>
              <a:spcAft>
                <a:spcPct val="0"/>
              </a:spcAft>
              <a:tabLst>
                <a:tab pos="3143250" algn="l"/>
              </a:tabLst>
              <a:defRPr sz="2400">
                <a:solidFill>
                  <a:schemeClr val="tx1"/>
                </a:solidFill>
                <a:latin typeface="Arial" charset="0"/>
              </a:defRPr>
            </a:lvl7pPr>
            <a:lvl8pPr eaLnBrk="0" fontAlgn="base" hangingPunct="0">
              <a:spcBef>
                <a:spcPct val="0"/>
              </a:spcBef>
              <a:spcAft>
                <a:spcPct val="0"/>
              </a:spcAft>
              <a:tabLst>
                <a:tab pos="3143250" algn="l"/>
              </a:tabLst>
              <a:defRPr sz="2400">
                <a:solidFill>
                  <a:schemeClr val="tx1"/>
                </a:solidFill>
                <a:latin typeface="Arial" charset="0"/>
              </a:defRPr>
            </a:lvl8pPr>
            <a:lvl9pPr eaLnBrk="0" fontAlgn="base" hangingPunct="0">
              <a:spcBef>
                <a:spcPct val="0"/>
              </a:spcBef>
              <a:spcAft>
                <a:spcPct val="0"/>
              </a:spcAft>
              <a:tabLst>
                <a:tab pos="3143250" algn="l"/>
              </a:tabLst>
              <a:defRPr sz="2400">
                <a:solidFill>
                  <a:schemeClr val="tx1"/>
                </a:solidFill>
                <a:latin typeface="Arial" charset="0"/>
              </a:defRPr>
            </a:lvl9pPr>
          </a:lstStyle>
          <a:p>
            <a:pPr>
              <a:defRPr/>
            </a:pPr>
            <a:r>
              <a:rPr lang="de-DE" altLang="de-DE" sz="800" dirty="0">
                <a:solidFill>
                  <a:schemeClr val="bg1"/>
                </a:solidFill>
                <a:latin typeface="Tahoma" pitchFamily="34" charset="0"/>
                <a:cs typeface="+mn-cs"/>
              </a:rPr>
              <a:t>Klaus Morgenstern   © Deutsches Institut für Altersvorsorge</a:t>
            </a:r>
          </a:p>
        </p:txBody>
      </p:sp>
      <p:pic>
        <p:nvPicPr>
          <p:cNvPr id="6" name="Picture 1033" descr="DIA_Mehr-Altersvorsorge-Tit"/>
          <p:cNvPicPr>
            <a:picLocks noChangeAspect="1" noChangeArrowheads="1"/>
          </p:cNvPicPr>
          <p:nvPr userDrawn="1"/>
        </p:nvPicPr>
        <p:blipFill>
          <a:blip r:embed="rId2">
            <a:extLst>
              <a:ext uri="{28A0092B-C50C-407E-A947-70E740481C1C}">
                <a14:useLocalDpi xmlns:a14="http://schemas.microsoft.com/office/drawing/2010/main" val="0"/>
              </a:ext>
            </a:extLst>
          </a:blip>
          <a:srcRect l="1224" t="11101" r="816" b="5885"/>
          <a:stretch>
            <a:fillRect/>
          </a:stretch>
        </p:blipFill>
        <p:spPr bwMode="auto">
          <a:xfrm>
            <a:off x="0" y="731838"/>
            <a:ext cx="9144000" cy="591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8" descr="DIA_Logo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35738" y="292100"/>
            <a:ext cx="24511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G:\YouGov Vorlagen\Logos\YouGov\01_für Druck aus Word, Powerpoint und Co\YouGov_RGB-GIF.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732588" y="6076950"/>
            <a:ext cx="2246312"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502323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3305022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07200" y="1485900"/>
            <a:ext cx="2057400" cy="44910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35000" y="1485900"/>
            <a:ext cx="6019800" cy="44910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68250411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635000" y="1485900"/>
            <a:ext cx="8229600" cy="571500"/>
          </a:xfrm>
        </p:spPr>
        <p:txBody>
          <a:bodyPr/>
          <a:lstStyle/>
          <a:p>
            <a:r>
              <a:rPr lang="de-DE"/>
              <a:t>Titelmasterformat durch Klicken bearbeiten</a:t>
            </a:r>
          </a:p>
        </p:txBody>
      </p:sp>
      <p:sp>
        <p:nvSpPr>
          <p:cNvPr id="3" name="Diagrammplatzhalter 2"/>
          <p:cNvSpPr>
            <a:spLocks noGrp="1"/>
          </p:cNvSpPr>
          <p:nvPr>
            <p:ph type="chart" idx="1"/>
          </p:nvPr>
        </p:nvSpPr>
        <p:spPr>
          <a:xfrm>
            <a:off x="635000" y="2466975"/>
            <a:ext cx="8229600" cy="3509963"/>
          </a:xfrm>
        </p:spPr>
        <p:txBody>
          <a:bodyPr/>
          <a:lstStyle/>
          <a:p>
            <a:pPr lvl="0"/>
            <a:endParaRPr lang="de-DE" noProof="0"/>
          </a:p>
        </p:txBody>
      </p:sp>
    </p:spTree>
    <p:extLst>
      <p:ext uri="{BB962C8B-B14F-4D97-AF65-F5344CB8AC3E}">
        <p14:creationId xmlns:p14="http://schemas.microsoft.com/office/powerpoint/2010/main" val="200227712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04667722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80679570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35000" y="2466975"/>
            <a:ext cx="4038600" cy="350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826000" y="2466975"/>
            <a:ext cx="4038600" cy="350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13940396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66988484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365916155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16157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11126021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9423754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0"/>
          <p:cNvSpPr>
            <a:spLocks noChangeArrowheads="1"/>
          </p:cNvSpPr>
          <p:nvPr userDrawn="1"/>
        </p:nvSpPr>
        <p:spPr bwMode="auto">
          <a:xfrm>
            <a:off x="0" y="204788"/>
            <a:ext cx="9144000" cy="569912"/>
          </a:xfrm>
          <a:prstGeom prst="rect">
            <a:avLst/>
          </a:prstGeom>
          <a:solidFill>
            <a:srgbClr val="D4D9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5400">
                <a:solidFill>
                  <a:schemeClr val="tx1"/>
                </a:solidFill>
                <a:latin typeface="Arial" pitchFamily="34" charset="0"/>
                <a:cs typeface="Arial" pitchFamily="34" charset="0"/>
              </a:defRPr>
            </a:lvl1pPr>
            <a:lvl2pPr marL="742950" indent="-285750" eaLnBrk="0" hangingPunct="0">
              <a:defRPr sz="5400">
                <a:solidFill>
                  <a:schemeClr val="tx1"/>
                </a:solidFill>
                <a:latin typeface="Arial" pitchFamily="34" charset="0"/>
                <a:cs typeface="Arial" pitchFamily="34" charset="0"/>
              </a:defRPr>
            </a:lvl2pPr>
            <a:lvl3pPr marL="1143000" indent="-228600" eaLnBrk="0" hangingPunct="0">
              <a:defRPr sz="5400">
                <a:solidFill>
                  <a:schemeClr val="tx1"/>
                </a:solidFill>
                <a:latin typeface="Arial" pitchFamily="34" charset="0"/>
                <a:cs typeface="Arial" pitchFamily="34" charset="0"/>
              </a:defRPr>
            </a:lvl3pPr>
            <a:lvl4pPr marL="1600200" indent="-228600" eaLnBrk="0" hangingPunct="0">
              <a:defRPr sz="5400">
                <a:solidFill>
                  <a:schemeClr val="tx1"/>
                </a:solidFill>
                <a:latin typeface="Arial" pitchFamily="34" charset="0"/>
                <a:cs typeface="Arial" pitchFamily="34" charset="0"/>
              </a:defRPr>
            </a:lvl4pPr>
            <a:lvl5pPr marL="2057400" indent="-228600" eaLnBrk="0" hangingPunct="0">
              <a:defRPr sz="5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5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5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5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5400">
                <a:solidFill>
                  <a:schemeClr val="tx1"/>
                </a:solidFill>
                <a:latin typeface="Arial" pitchFamily="34" charset="0"/>
                <a:cs typeface="Arial" pitchFamily="34" charset="0"/>
              </a:defRPr>
            </a:lvl9pPr>
          </a:lstStyle>
          <a:p>
            <a:pPr eaLnBrk="1" hangingPunct="1">
              <a:spcBef>
                <a:spcPct val="40000"/>
              </a:spcBef>
              <a:buClr>
                <a:schemeClr val="tx2"/>
              </a:buClr>
              <a:buSzPct val="125000"/>
              <a:buFont typeface="Wingdings" pitchFamily="2" charset="2"/>
              <a:buChar char="§"/>
              <a:defRPr/>
            </a:pPr>
            <a:endParaRPr lang="de-DE" altLang="de-DE"/>
          </a:p>
        </p:txBody>
      </p:sp>
      <p:sp>
        <p:nvSpPr>
          <p:cNvPr id="1027" name="Rectangle 31"/>
          <p:cNvSpPr>
            <a:spLocks noChangeArrowheads="1"/>
          </p:cNvSpPr>
          <p:nvPr userDrawn="1"/>
        </p:nvSpPr>
        <p:spPr bwMode="auto">
          <a:xfrm>
            <a:off x="0" y="6629400"/>
            <a:ext cx="9144000" cy="228600"/>
          </a:xfrm>
          <a:prstGeom prst="rect">
            <a:avLst/>
          </a:prstGeom>
          <a:solidFill>
            <a:srgbClr val="00327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5400">
                <a:solidFill>
                  <a:schemeClr val="tx1"/>
                </a:solidFill>
                <a:latin typeface="Arial" pitchFamily="34" charset="0"/>
                <a:cs typeface="Arial" pitchFamily="34" charset="0"/>
              </a:defRPr>
            </a:lvl1pPr>
            <a:lvl2pPr marL="742950" indent="-285750" eaLnBrk="0" hangingPunct="0">
              <a:defRPr sz="5400">
                <a:solidFill>
                  <a:schemeClr val="tx1"/>
                </a:solidFill>
                <a:latin typeface="Arial" pitchFamily="34" charset="0"/>
                <a:cs typeface="Arial" pitchFamily="34" charset="0"/>
              </a:defRPr>
            </a:lvl2pPr>
            <a:lvl3pPr marL="1143000" indent="-228600" eaLnBrk="0" hangingPunct="0">
              <a:defRPr sz="5400">
                <a:solidFill>
                  <a:schemeClr val="tx1"/>
                </a:solidFill>
                <a:latin typeface="Arial" pitchFamily="34" charset="0"/>
                <a:cs typeface="Arial" pitchFamily="34" charset="0"/>
              </a:defRPr>
            </a:lvl3pPr>
            <a:lvl4pPr marL="1600200" indent="-228600" eaLnBrk="0" hangingPunct="0">
              <a:defRPr sz="5400">
                <a:solidFill>
                  <a:schemeClr val="tx1"/>
                </a:solidFill>
                <a:latin typeface="Arial" pitchFamily="34" charset="0"/>
                <a:cs typeface="Arial" pitchFamily="34" charset="0"/>
              </a:defRPr>
            </a:lvl4pPr>
            <a:lvl5pPr marL="2057400" indent="-228600" eaLnBrk="0" hangingPunct="0">
              <a:defRPr sz="5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5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5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5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5400">
                <a:solidFill>
                  <a:schemeClr val="tx1"/>
                </a:solidFill>
                <a:latin typeface="Arial" pitchFamily="34" charset="0"/>
                <a:cs typeface="Arial" pitchFamily="34" charset="0"/>
              </a:defRPr>
            </a:lvl9pPr>
          </a:lstStyle>
          <a:p>
            <a:pPr algn="ctr">
              <a:defRPr/>
            </a:pPr>
            <a:endParaRPr lang="de-DE" altLang="de-DE" sz="2800" b="1"/>
          </a:p>
        </p:txBody>
      </p:sp>
      <p:sp>
        <p:nvSpPr>
          <p:cNvPr id="1028" name="Rectangle 32"/>
          <p:cNvSpPr>
            <a:spLocks noChangeArrowheads="1"/>
          </p:cNvSpPr>
          <p:nvPr userDrawn="1"/>
        </p:nvSpPr>
        <p:spPr bwMode="auto">
          <a:xfrm>
            <a:off x="635000" y="0"/>
            <a:ext cx="3870325"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327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5400">
                <a:solidFill>
                  <a:schemeClr val="tx1"/>
                </a:solidFill>
                <a:latin typeface="Arial" pitchFamily="34" charset="0"/>
                <a:cs typeface="Arial" pitchFamily="34" charset="0"/>
              </a:defRPr>
            </a:lvl1pPr>
            <a:lvl2pPr marL="742950" indent="-285750" eaLnBrk="0" hangingPunct="0">
              <a:defRPr sz="5400">
                <a:solidFill>
                  <a:schemeClr val="tx1"/>
                </a:solidFill>
                <a:latin typeface="Arial" pitchFamily="34" charset="0"/>
                <a:cs typeface="Arial" pitchFamily="34" charset="0"/>
              </a:defRPr>
            </a:lvl2pPr>
            <a:lvl3pPr marL="1143000" indent="-228600" eaLnBrk="0" hangingPunct="0">
              <a:defRPr sz="5400">
                <a:solidFill>
                  <a:schemeClr val="tx1"/>
                </a:solidFill>
                <a:latin typeface="Arial" pitchFamily="34" charset="0"/>
                <a:cs typeface="Arial" pitchFamily="34" charset="0"/>
              </a:defRPr>
            </a:lvl3pPr>
            <a:lvl4pPr marL="1600200" indent="-228600" eaLnBrk="0" hangingPunct="0">
              <a:defRPr sz="5400">
                <a:solidFill>
                  <a:schemeClr val="tx1"/>
                </a:solidFill>
                <a:latin typeface="Arial" pitchFamily="34" charset="0"/>
                <a:cs typeface="Arial" pitchFamily="34" charset="0"/>
              </a:defRPr>
            </a:lvl4pPr>
            <a:lvl5pPr marL="2057400" indent="-228600" eaLnBrk="0" hangingPunct="0">
              <a:defRPr sz="5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5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5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5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5400">
                <a:solidFill>
                  <a:schemeClr val="tx1"/>
                </a:solidFill>
                <a:latin typeface="Arial" pitchFamily="34" charset="0"/>
                <a:cs typeface="Arial" pitchFamily="34" charset="0"/>
              </a:defRPr>
            </a:lvl9pPr>
          </a:lstStyle>
          <a:p>
            <a:pPr eaLnBrk="1" hangingPunct="1">
              <a:spcBef>
                <a:spcPct val="40000"/>
              </a:spcBef>
              <a:buClr>
                <a:schemeClr val="tx2"/>
              </a:buClr>
              <a:buSzPct val="125000"/>
              <a:buFont typeface="Wingdings" pitchFamily="2" charset="2"/>
              <a:buChar char="§"/>
              <a:defRPr/>
            </a:pPr>
            <a:endParaRPr lang="de-DE" altLang="de-DE"/>
          </a:p>
        </p:txBody>
      </p:sp>
      <p:sp>
        <p:nvSpPr>
          <p:cNvPr id="1029" name="Rectangle 33"/>
          <p:cNvSpPr>
            <a:spLocks noGrp="1" noChangeArrowheads="1"/>
          </p:cNvSpPr>
          <p:nvPr>
            <p:ph type="title"/>
          </p:nvPr>
        </p:nvSpPr>
        <p:spPr bwMode="auto">
          <a:xfrm>
            <a:off x="635000" y="1485900"/>
            <a:ext cx="82296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en-US"/>
              <a:t>Hier klicken, um Master-Titelformat zu bearbeiten</a:t>
            </a:r>
          </a:p>
        </p:txBody>
      </p:sp>
      <p:sp>
        <p:nvSpPr>
          <p:cNvPr id="1030" name="Rectangle 34"/>
          <p:cNvSpPr>
            <a:spLocks noGrp="1" noChangeArrowheads="1"/>
          </p:cNvSpPr>
          <p:nvPr>
            <p:ph type="body" idx="1"/>
          </p:nvPr>
        </p:nvSpPr>
        <p:spPr bwMode="auto">
          <a:xfrm>
            <a:off x="635000" y="2466975"/>
            <a:ext cx="82296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en-US"/>
              <a:t>Hier klicken, um Master-Textformat zu bearbeiten</a:t>
            </a:r>
          </a:p>
          <a:p>
            <a:pPr lvl="1"/>
            <a:r>
              <a:rPr lang="de-DE" altLang="en-US"/>
              <a:t>Zweite Ebene</a:t>
            </a:r>
          </a:p>
          <a:p>
            <a:pPr lvl="2"/>
            <a:r>
              <a:rPr lang="de-DE" altLang="en-US"/>
              <a:t>Dritte Ebene</a:t>
            </a:r>
          </a:p>
          <a:p>
            <a:pPr lvl="3"/>
            <a:r>
              <a:rPr lang="de-DE" altLang="en-US"/>
              <a:t>Vierte Ebene</a:t>
            </a:r>
          </a:p>
          <a:p>
            <a:pPr lvl="4"/>
            <a:r>
              <a:rPr lang="de-DE" altLang="en-US"/>
              <a:t>Fünfte Ebene</a:t>
            </a:r>
          </a:p>
        </p:txBody>
      </p:sp>
      <p:sp>
        <p:nvSpPr>
          <p:cNvPr id="1032" name="Text Box 37"/>
          <p:cNvSpPr txBox="1">
            <a:spLocks noChangeArrowheads="1"/>
          </p:cNvSpPr>
          <p:nvPr userDrawn="1"/>
        </p:nvSpPr>
        <p:spPr bwMode="auto">
          <a:xfrm>
            <a:off x="635000" y="6643688"/>
            <a:ext cx="649605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5400">
                <a:solidFill>
                  <a:schemeClr val="tx1"/>
                </a:solidFill>
                <a:latin typeface="Arial" charset="0"/>
              </a:defRPr>
            </a:lvl1pPr>
            <a:lvl2pPr marL="742950" indent="-285750" eaLnBrk="0" hangingPunct="0">
              <a:defRPr sz="5400">
                <a:solidFill>
                  <a:schemeClr val="tx1"/>
                </a:solidFill>
                <a:latin typeface="Arial" charset="0"/>
              </a:defRPr>
            </a:lvl2pPr>
            <a:lvl3pPr marL="1143000" indent="-228600" eaLnBrk="0" hangingPunct="0">
              <a:defRPr sz="5400">
                <a:solidFill>
                  <a:schemeClr val="tx1"/>
                </a:solidFill>
                <a:latin typeface="Arial" charset="0"/>
              </a:defRPr>
            </a:lvl3pPr>
            <a:lvl4pPr marL="1600200" indent="-228600" eaLnBrk="0" hangingPunct="0">
              <a:defRPr sz="5400">
                <a:solidFill>
                  <a:schemeClr val="tx1"/>
                </a:solidFill>
                <a:latin typeface="Arial" charset="0"/>
              </a:defRPr>
            </a:lvl4pPr>
            <a:lvl5pPr marL="2057400" indent="-228600" eaLnBrk="0" hangingPunct="0">
              <a:defRPr sz="5400">
                <a:solidFill>
                  <a:schemeClr val="tx1"/>
                </a:solidFill>
                <a:latin typeface="Arial" charset="0"/>
              </a:defRPr>
            </a:lvl5pPr>
            <a:lvl6pPr marL="2514600" indent="-228600" eaLnBrk="0" fontAlgn="base" hangingPunct="0">
              <a:spcBef>
                <a:spcPct val="40000"/>
              </a:spcBef>
              <a:spcAft>
                <a:spcPct val="0"/>
              </a:spcAft>
              <a:buClr>
                <a:schemeClr val="tx2"/>
              </a:buClr>
              <a:buSzPct val="125000"/>
              <a:buFont typeface="Wingdings" pitchFamily="2" charset="2"/>
              <a:buChar char="§"/>
              <a:defRPr sz="5400">
                <a:solidFill>
                  <a:schemeClr val="tx1"/>
                </a:solidFill>
                <a:latin typeface="Arial" charset="0"/>
              </a:defRPr>
            </a:lvl6pPr>
            <a:lvl7pPr marL="2971800" indent="-228600" eaLnBrk="0" fontAlgn="base" hangingPunct="0">
              <a:spcBef>
                <a:spcPct val="40000"/>
              </a:spcBef>
              <a:spcAft>
                <a:spcPct val="0"/>
              </a:spcAft>
              <a:buClr>
                <a:schemeClr val="tx2"/>
              </a:buClr>
              <a:buSzPct val="125000"/>
              <a:buFont typeface="Wingdings" pitchFamily="2" charset="2"/>
              <a:buChar char="§"/>
              <a:defRPr sz="5400">
                <a:solidFill>
                  <a:schemeClr val="tx1"/>
                </a:solidFill>
                <a:latin typeface="Arial" charset="0"/>
              </a:defRPr>
            </a:lvl7pPr>
            <a:lvl8pPr marL="3429000" indent="-228600" eaLnBrk="0" fontAlgn="base" hangingPunct="0">
              <a:spcBef>
                <a:spcPct val="40000"/>
              </a:spcBef>
              <a:spcAft>
                <a:spcPct val="0"/>
              </a:spcAft>
              <a:buClr>
                <a:schemeClr val="tx2"/>
              </a:buClr>
              <a:buSzPct val="125000"/>
              <a:buFont typeface="Wingdings" pitchFamily="2" charset="2"/>
              <a:buChar char="§"/>
              <a:defRPr sz="5400">
                <a:solidFill>
                  <a:schemeClr val="tx1"/>
                </a:solidFill>
                <a:latin typeface="Arial" charset="0"/>
              </a:defRPr>
            </a:lvl8pPr>
            <a:lvl9pPr marL="3886200" indent="-228600" eaLnBrk="0" fontAlgn="base" hangingPunct="0">
              <a:spcBef>
                <a:spcPct val="40000"/>
              </a:spcBef>
              <a:spcAft>
                <a:spcPct val="0"/>
              </a:spcAft>
              <a:buClr>
                <a:schemeClr val="tx2"/>
              </a:buClr>
              <a:buSzPct val="125000"/>
              <a:buFont typeface="Wingdings" pitchFamily="2" charset="2"/>
              <a:buChar char="§"/>
              <a:defRPr sz="5400">
                <a:solidFill>
                  <a:schemeClr val="tx1"/>
                </a:solidFill>
                <a:latin typeface="Arial" charset="0"/>
              </a:defRPr>
            </a:lvl9pPr>
          </a:lstStyle>
          <a:p>
            <a:pPr>
              <a:defRPr/>
            </a:pPr>
            <a:r>
              <a:rPr lang="de-DE" altLang="de-DE" sz="800" dirty="0">
                <a:solidFill>
                  <a:schemeClr val="bg1"/>
                </a:solidFill>
                <a:latin typeface="Tahoma" pitchFamily="34" charset="0"/>
                <a:cs typeface="+mn-cs"/>
              </a:rPr>
              <a:t>Klaus Morgenstern   © Deutsches Institut für Altersvorsorge</a:t>
            </a:r>
          </a:p>
        </p:txBody>
      </p:sp>
      <p:sp>
        <p:nvSpPr>
          <p:cNvPr id="1033" name="Rectangle 38"/>
          <p:cNvSpPr>
            <a:spLocks noChangeArrowheads="1"/>
          </p:cNvSpPr>
          <p:nvPr userDrawn="1"/>
        </p:nvSpPr>
        <p:spPr bwMode="auto">
          <a:xfrm>
            <a:off x="0" y="0"/>
            <a:ext cx="9144000" cy="228600"/>
          </a:xfrm>
          <a:prstGeom prst="rect">
            <a:avLst/>
          </a:prstGeom>
          <a:solidFill>
            <a:srgbClr val="00327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5400">
                <a:solidFill>
                  <a:schemeClr val="tx1"/>
                </a:solidFill>
                <a:latin typeface="Arial" pitchFamily="34" charset="0"/>
                <a:cs typeface="Arial" pitchFamily="34" charset="0"/>
              </a:defRPr>
            </a:lvl1pPr>
            <a:lvl2pPr marL="742950" indent="-285750" eaLnBrk="0" hangingPunct="0">
              <a:defRPr sz="5400">
                <a:solidFill>
                  <a:schemeClr val="tx1"/>
                </a:solidFill>
                <a:latin typeface="Arial" pitchFamily="34" charset="0"/>
                <a:cs typeface="Arial" pitchFamily="34" charset="0"/>
              </a:defRPr>
            </a:lvl2pPr>
            <a:lvl3pPr marL="1143000" indent="-228600" eaLnBrk="0" hangingPunct="0">
              <a:defRPr sz="5400">
                <a:solidFill>
                  <a:schemeClr val="tx1"/>
                </a:solidFill>
                <a:latin typeface="Arial" pitchFamily="34" charset="0"/>
                <a:cs typeface="Arial" pitchFamily="34" charset="0"/>
              </a:defRPr>
            </a:lvl3pPr>
            <a:lvl4pPr marL="1600200" indent="-228600" eaLnBrk="0" hangingPunct="0">
              <a:defRPr sz="5400">
                <a:solidFill>
                  <a:schemeClr val="tx1"/>
                </a:solidFill>
                <a:latin typeface="Arial" pitchFamily="34" charset="0"/>
                <a:cs typeface="Arial" pitchFamily="34" charset="0"/>
              </a:defRPr>
            </a:lvl4pPr>
            <a:lvl5pPr marL="2057400" indent="-228600" eaLnBrk="0" hangingPunct="0">
              <a:defRPr sz="5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5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5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5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5400">
                <a:solidFill>
                  <a:schemeClr val="tx1"/>
                </a:solidFill>
                <a:latin typeface="Arial" pitchFamily="34" charset="0"/>
                <a:cs typeface="Arial" pitchFamily="34" charset="0"/>
              </a:defRPr>
            </a:lvl9pPr>
          </a:lstStyle>
          <a:p>
            <a:pPr eaLnBrk="1" hangingPunct="1">
              <a:spcBef>
                <a:spcPct val="40000"/>
              </a:spcBef>
              <a:buClr>
                <a:schemeClr val="tx2"/>
              </a:buClr>
              <a:buSzPct val="125000"/>
              <a:buFont typeface="Wingdings" pitchFamily="2" charset="2"/>
              <a:buChar char="§"/>
              <a:defRPr/>
            </a:pPr>
            <a:endParaRPr lang="de-DE" altLang="de-DE"/>
          </a:p>
        </p:txBody>
      </p:sp>
      <p:sp>
        <p:nvSpPr>
          <p:cNvPr id="1063" name="Text Box 39"/>
          <p:cNvSpPr txBox="1">
            <a:spLocks noChangeArrowheads="1"/>
          </p:cNvSpPr>
          <p:nvPr userDrawn="1"/>
        </p:nvSpPr>
        <p:spPr bwMode="auto">
          <a:xfrm>
            <a:off x="1428750" y="304800"/>
            <a:ext cx="3886200"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0"/>
              </a:spcBef>
              <a:tabLst>
                <a:tab pos="1524000" algn="l"/>
              </a:tabLst>
              <a:defRPr sz="2400">
                <a:solidFill>
                  <a:schemeClr val="tx1"/>
                </a:solidFill>
                <a:latin typeface="Arial" charset="0"/>
              </a:defRPr>
            </a:lvl1pPr>
            <a:lvl2pPr eaLnBrk="0" hangingPunct="0">
              <a:spcBef>
                <a:spcPct val="0"/>
              </a:spcBef>
              <a:tabLst>
                <a:tab pos="1524000" algn="l"/>
              </a:tabLst>
              <a:defRPr sz="2400">
                <a:solidFill>
                  <a:schemeClr val="tx1"/>
                </a:solidFill>
                <a:latin typeface="Arial" charset="0"/>
              </a:defRPr>
            </a:lvl2pPr>
            <a:lvl3pPr eaLnBrk="0" hangingPunct="0">
              <a:spcBef>
                <a:spcPct val="0"/>
              </a:spcBef>
              <a:tabLst>
                <a:tab pos="1524000" algn="l"/>
              </a:tabLst>
              <a:defRPr sz="2400">
                <a:solidFill>
                  <a:schemeClr val="tx1"/>
                </a:solidFill>
                <a:latin typeface="Arial" charset="0"/>
              </a:defRPr>
            </a:lvl3pPr>
            <a:lvl4pPr eaLnBrk="0" hangingPunct="0">
              <a:spcBef>
                <a:spcPct val="0"/>
              </a:spcBef>
              <a:tabLst>
                <a:tab pos="1524000" algn="l"/>
              </a:tabLst>
              <a:defRPr sz="2400">
                <a:solidFill>
                  <a:schemeClr val="tx1"/>
                </a:solidFill>
                <a:latin typeface="Arial" charset="0"/>
              </a:defRPr>
            </a:lvl4pPr>
            <a:lvl5pPr eaLnBrk="0" hangingPunct="0">
              <a:spcBef>
                <a:spcPct val="0"/>
              </a:spcBef>
              <a:tabLst>
                <a:tab pos="1524000" algn="l"/>
              </a:tabLst>
              <a:defRPr sz="2400">
                <a:solidFill>
                  <a:schemeClr val="tx1"/>
                </a:solidFill>
                <a:latin typeface="Arial" charset="0"/>
              </a:defRPr>
            </a:lvl5pPr>
            <a:lvl6pPr eaLnBrk="0" fontAlgn="base" hangingPunct="0">
              <a:spcBef>
                <a:spcPct val="0"/>
              </a:spcBef>
              <a:spcAft>
                <a:spcPct val="0"/>
              </a:spcAft>
              <a:tabLst>
                <a:tab pos="1524000" algn="l"/>
              </a:tabLst>
              <a:defRPr sz="2400">
                <a:solidFill>
                  <a:schemeClr val="tx1"/>
                </a:solidFill>
                <a:latin typeface="Arial" charset="0"/>
              </a:defRPr>
            </a:lvl6pPr>
            <a:lvl7pPr eaLnBrk="0" fontAlgn="base" hangingPunct="0">
              <a:spcBef>
                <a:spcPct val="0"/>
              </a:spcBef>
              <a:spcAft>
                <a:spcPct val="0"/>
              </a:spcAft>
              <a:tabLst>
                <a:tab pos="1524000" algn="l"/>
              </a:tabLst>
              <a:defRPr sz="2400">
                <a:solidFill>
                  <a:schemeClr val="tx1"/>
                </a:solidFill>
                <a:latin typeface="Arial" charset="0"/>
              </a:defRPr>
            </a:lvl7pPr>
            <a:lvl8pPr eaLnBrk="0" fontAlgn="base" hangingPunct="0">
              <a:spcBef>
                <a:spcPct val="0"/>
              </a:spcBef>
              <a:spcAft>
                <a:spcPct val="0"/>
              </a:spcAft>
              <a:tabLst>
                <a:tab pos="1524000" algn="l"/>
              </a:tabLst>
              <a:defRPr sz="2400">
                <a:solidFill>
                  <a:schemeClr val="tx1"/>
                </a:solidFill>
                <a:latin typeface="Arial" charset="0"/>
              </a:defRPr>
            </a:lvl8pPr>
            <a:lvl9pPr eaLnBrk="0" fontAlgn="base" hangingPunct="0">
              <a:spcBef>
                <a:spcPct val="0"/>
              </a:spcBef>
              <a:spcAft>
                <a:spcPct val="0"/>
              </a:spcAft>
              <a:tabLst>
                <a:tab pos="1524000" algn="l"/>
              </a:tabLst>
              <a:defRPr sz="2400">
                <a:solidFill>
                  <a:schemeClr val="tx1"/>
                </a:solidFill>
                <a:latin typeface="Arial" charset="0"/>
              </a:defRPr>
            </a:lvl9pPr>
          </a:lstStyle>
          <a:p>
            <a:pPr>
              <a:lnSpc>
                <a:spcPct val="115000"/>
              </a:lnSpc>
              <a:defRPr/>
            </a:pPr>
            <a:r>
              <a:rPr lang="de-DE" altLang="de-DE" sz="1000" b="1" dirty="0">
                <a:solidFill>
                  <a:srgbClr val="003279"/>
                </a:solidFill>
                <a:latin typeface="Tahoma" pitchFamily="34" charset="0"/>
                <a:cs typeface="+mn-cs"/>
              </a:rPr>
              <a:t>DIA Deutschland-Trend-Vorsorge 4. Quartal/2016</a:t>
            </a:r>
          </a:p>
        </p:txBody>
      </p:sp>
      <p:pic>
        <p:nvPicPr>
          <p:cNvPr id="1034" name="Picture 41" descr="DIA_Mehr-Altersv_klein"/>
          <p:cNvPicPr>
            <a:picLocks noChangeAspect="1" noChangeArrowheads="1"/>
          </p:cNvPicPr>
          <p:nvPr userDrawn="1"/>
        </p:nvPicPr>
        <p:blipFill>
          <a:blip r:embed="rId14">
            <a:extLst>
              <a:ext uri="{28A0092B-C50C-407E-A947-70E740481C1C}">
                <a14:useLocalDpi xmlns:a14="http://schemas.microsoft.com/office/drawing/2010/main" val="0"/>
              </a:ext>
            </a:extLst>
          </a:blip>
          <a:srcRect b="15767"/>
          <a:stretch>
            <a:fillRect/>
          </a:stretch>
        </p:blipFill>
        <p:spPr bwMode="auto">
          <a:xfrm>
            <a:off x="0" y="230188"/>
            <a:ext cx="1420813"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Text Box 35"/>
          <p:cNvSpPr txBox="1">
            <a:spLocks noChangeArrowheads="1"/>
          </p:cNvSpPr>
          <p:nvPr userDrawn="1"/>
        </p:nvSpPr>
        <p:spPr bwMode="auto">
          <a:xfrm>
            <a:off x="5992813" y="6646863"/>
            <a:ext cx="29718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0">
            <a:spAutoFit/>
          </a:bodyPr>
          <a:lstStyle>
            <a:lvl1pPr eaLnBrk="0" hangingPunct="0">
              <a:defRPr sz="5400">
                <a:solidFill>
                  <a:schemeClr val="tx1"/>
                </a:solidFill>
                <a:latin typeface="Arial" panose="020B0604020202020204" pitchFamily="34" charset="0"/>
                <a:cs typeface="Arial" panose="020B0604020202020204" pitchFamily="34" charset="0"/>
              </a:defRPr>
            </a:lvl1pPr>
            <a:lvl2pPr marL="742950" indent="-285750" eaLnBrk="0" hangingPunct="0">
              <a:defRPr sz="5400">
                <a:solidFill>
                  <a:schemeClr val="tx1"/>
                </a:solidFill>
                <a:latin typeface="Arial" panose="020B0604020202020204" pitchFamily="34" charset="0"/>
                <a:cs typeface="Arial" panose="020B0604020202020204" pitchFamily="34" charset="0"/>
              </a:defRPr>
            </a:lvl2pPr>
            <a:lvl3pPr marL="1143000" indent="-228600" eaLnBrk="0" hangingPunct="0">
              <a:defRPr sz="5400">
                <a:solidFill>
                  <a:schemeClr val="tx1"/>
                </a:solidFill>
                <a:latin typeface="Arial" panose="020B0604020202020204" pitchFamily="34" charset="0"/>
                <a:cs typeface="Arial" panose="020B0604020202020204" pitchFamily="34" charset="0"/>
              </a:defRPr>
            </a:lvl3pPr>
            <a:lvl4pPr marL="1600200" indent="-228600" eaLnBrk="0" hangingPunct="0">
              <a:defRPr sz="5400">
                <a:solidFill>
                  <a:schemeClr val="tx1"/>
                </a:solidFill>
                <a:latin typeface="Arial" panose="020B0604020202020204" pitchFamily="34" charset="0"/>
                <a:cs typeface="Arial" panose="020B0604020202020204" pitchFamily="34" charset="0"/>
              </a:defRPr>
            </a:lvl4pPr>
            <a:lvl5pPr marL="2057400" indent="-228600" eaLnBrk="0" hangingPunct="0">
              <a:defRPr sz="5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5400">
                <a:solidFill>
                  <a:schemeClr val="tx1"/>
                </a:solidFill>
                <a:latin typeface="Arial" panose="020B0604020202020204" pitchFamily="34" charset="0"/>
                <a:cs typeface="Arial" panose="020B0604020202020204" pitchFamily="34" charset="0"/>
              </a:defRPr>
            </a:lvl9pPr>
          </a:lstStyle>
          <a:p>
            <a:pPr algn="r"/>
            <a:fld id="{A2FA7B74-B5D9-4A83-8D8C-7310B3537D97}" type="slidenum">
              <a:rPr lang="de-DE" altLang="de-DE" sz="800">
                <a:solidFill>
                  <a:schemeClr val="bg1"/>
                </a:solidFill>
                <a:latin typeface="Tahoma" panose="020B0604030504040204" pitchFamily="34" charset="0"/>
              </a:rPr>
              <a:pPr algn="r"/>
              <a:t>‹Nr.›</a:t>
            </a:fld>
            <a:endParaRPr lang="de-DE" altLang="de-DE" sz="800">
              <a:solidFill>
                <a:schemeClr val="bg1"/>
              </a:solidFill>
              <a:latin typeface="Tahoma" panose="020B0604030504040204" pitchFamily="34" charset="0"/>
            </a:endParaRPr>
          </a:p>
        </p:txBody>
      </p:sp>
      <p:pic>
        <p:nvPicPr>
          <p:cNvPr id="2" name="Grafik 18" descr="DIA_Logo_RGB"/>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535738" y="292100"/>
            <a:ext cx="24511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49" r:id="rId1"/>
    <p:sldLayoutId id="2147484538" r:id="rId2"/>
    <p:sldLayoutId id="2147484539" r:id="rId3"/>
    <p:sldLayoutId id="2147484540" r:id="rId4"/>
    <p:sldLayoutId id="2147484541" r:id="rId5"/>
    <p:sldLayoutId id="2147484542" r:id="rId6"/>
    <p:sldLayoutId id="2147484543" r:id="rId7"/>
    <p:sldLayoutId id="2147484544" r:id="rId8"/>
    <p:sldLayoutId id="2147484545" r:id="rId9"/>
    <p:sldLayoutId id="2147484546" r:id="rId10"/>
    <p:sldLayoutId id="2147484547" r:id="rId11"/>
    <p:sldLayoutId id="2147484548" r:id="rId12"/>
  </p:sldLayoutIdLst>
  <p:transition>
    <p:wipe dir="r"/>
  </p:transition>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MetaPlusBold-Roman" pitchFamily="34" charset="0"/>
        </a:defRPr>
      </a:lvl2pPr>
      <a:lvl3pPr algn="l" rtl="0" eaLnBrk="0" fontAlgn="base" hangingPunct="0">
        <a:spcBef>
          <a:spcPct val="0"/>
        </a:spcBef>
        <a:spcAft>
          <a:spcPct val="0"/>
        </a:spcAft>
        <a:defRPr sz="2400">
          <a:solidFill>
            <a:schemeClr val="tx2"/>
          </a:solidFill>
          <a:latin typeface="MetaPlusBold-Roman" pitchFamily="34" charset="0"/>
        </a:defRPr>
      </a:lvl3pPr>
      <a:lvl4pPr algn="l" rtl="0" eaLnBrk="0" fontAlgn="base" hangingPunct="0">
        <a:spcBef>
          <a:spcPct val="0"/>
        </a:spcBef>
        <a:spcAft>
          <a:spcPct val="0"/>
        </a:spcAft>
        <a:defRPr sz="2400">
          <a:solidFill>
            <a:schemeClr val="tx2"/>
          </a:solidFill>
          <a:latin typeface="MetaPlusBold-Roman" pitchFamily="34" charset="0"/>
        </a:defRPr>
      </a:lvl4pPr>
      <a:lvl5pPr algn="l" rtl="0" eaLnBrk="0" fontAlgn="base" hangingPunct="0">
        <a:spcBef>
          <a:spcPct val="0"/>
        </a:spcBef>
        <a:spcAft>
          <a:spcPct val="0"/>
        </a:spcAft>
        <a:defRPr sz="2400">
          <a:solidFill>
            <a:schemeClr val="tx2"/>
          </a:solidFill>
          <a:latin typeface="MetaPlusBold-Roman" pitchFamily="34" charset="0"/>
        </a:defRPr>
      </a:lvl5pPr>
      <a:lvl6pPr marL="457200" algn="l" rtl="0" eaLnBrk="0" fontAlgn="base" hangingPunct="0">
        <a:spcBef>
          <a:spcPct val="0"/>
        </a:spcBef>
        <a:spcAft>
          <a:spcPct val="0"/>
        </a:spcAft>
        <a:defRPr sz="2400">
          <a:solidFill>
            <a:schemeClr val="tx2"/>
          </a:solidFill>
          <a:latin typeface="MetaPlusBold-Roman" pitchFamily="34" charset="0"/>
        </a:defRPr>
      </a:lvl6pPr>
      <a:lvl7pPr marL="914400" algn="l" rtl="0" eaLnBrk="0" fontAlgn="base" hangingPunct="0">
        <a:spcBef>
          <a:spcPct val="0"/>
        </a:spcBef>
        <a:spcAft>
          <a:spcPct val="0"/>
        </a:spcAft>
        <a:defRPr sz="2400">
          <a:solidFill>
            <a:schemeClr val="tx2"/>
          </a:solidFill>
          <a:latin typeface="MetaPlusBold-Roman" pitchFamily="34" charset="0"/>
        </a:defRPr>
      </a:lvl7pPr>
      <a:lvl8pPr marL="1371600" algn="l" rtl="0" eaLnBrk="0" fontAlgn="base" hangingPunct="0">
        <a:spcBef>
          <a:spcPct val="0"/>
        </a:spcBef>
        <a:spcAft>
          <a:spcPct val="0"/>
        </a:spcAft>
        <a:defRPr sz="2400">
          <a:solidFill>
            <a:schemeClr val="tx2"/>
          </a:solidFill>
          <a:latin typeface="MetaPlusBold-Roman" pitchFamily="34" charset="0"/>
        </a:defRPr>
      </a:lvl8pPr>
      <a:lvl9pPr marL="1828800" algn="l" rtl="0" eaLnBrk="0" fontAlgn="base" hangingPunct="0">
        <a:spcBef>
          <a:spcPct val="0"/>
        </a:spcBef>
        <a:spcAft>
          <a:spcPct val="0"/>
        </a:spcAft>
        <a:defRPr sz="2400">
          <a:solidFill>
            <a:schemeClr val="tx2"/>
          </a:solidFill>
          <a:latin typeface="MetaPlusBold-Roman" pitchFamily="34" charset="0"/>
        </a:defRPr>
      </a:lvl9pPr>
    </p:titleStyle>
    <p:bodyStyle>
      <a:lvl1pPr marL="342900" indent="-342900" algn="l" rtl="0" eaLnBrk="0" fontAlgn="base" hangingPunct="0">
        <a:spcBef>
          <a:spcPct val="35000"/>
        </a:spcBef>
        <a:spcAft>
          <a:spcPct val="0"/>
        </a:spcAft>
        <a:buClr>
          <a:schemeClr val="tx2"/>
        </a:buClr>
        <a:buFont typeface="Wingdings" panose="05000000000000000000" pitchFamily="2" charset="2"/>
        <a:defRPr sz="1600">
          <a:solidFill>
            <a:schemeClr val="tx1"/>
          </a:solidFill>
          <a:latin typeface="+mn-lt"/>
          <a:ea typeface="+mn-ea"/>
          <a:cs typeface="+mn-cs"/>
        </a:defRPr>
      </a:lvl1pPr>
      <a:lvl2pPr marL="238125" indent="-236538" algn="l" rtl="0" eaLnBrk="0" fontAlgn="base" hangingPunct="0">
        <a:spcBef>
          <a:spcPct val="70000"/>
        </a:spcBef>
        <a:spcAft>
          <a:spcPct val="0"/>
        </a:spcAft>
        <a:buClr>
          <a:schemeClr val="tx2"/>
        </a:buClr>
        <a:buFont typeface="Wingdings" panose="05000000000000000000" pitchFamily="2" charset="2"/>
        <a:buChar char="n"/>
        <a:defRPr sz="1600">
          <a:solidFill>
            <a:schemeClr val="tx1"/>
          </a:solidFill>
          <a:latin typeface="+mn-lt"/>
        </a:defRPr>
      </a:lvl2pPr>
      <a:lvl3pPr marL="514350" indent="-274638" algn="l" rtl="0" eaLnBrk="0" fontAlgn="base" hangingPunct="0">
        <a:spcBef>
          <a:spcPct val="35000"/>
        </a:spcBef>
        <a:spcAft>
          <a:spcPct val="0"/>
        </a:spcAft>
        <a:buClr>
          <a:schemeClr val="tx2"/>
        </a:buClr>
        <a:buChar char="–"/>
        <a:defRPr sz="1600">
          <a:solidFill>
            <a:schemeClr val="tx1"/>
          </a:solidFill>
          <a:latin typeface="+mn-lt"/>
        </a:defRPr>
      </a:lvl3pPr>
      <a:lvl4pPr marL="1600200" indent="-228600" algn="l" rtl="0" eaLnBrk="0" fontAlgn="base" hangingPunct="0">
        <a:spcBef>
          <a:spcPct val="35000"/>
        </a:spcBef>
        <a:spcAft>
          <a:spcPct val="0"/>
        </a:spcAft>
        <a:buClr>
          <a:schemeClr val="tx2"/>
        </a:buClr>
        <a:buChar char="–"/>
        <a:defRPr sz="1600">
          <a:solidFill>
            <a:schemeClr val="tx1"/>
          </a:solidFill>
          <a:latin typeface="+mn-lt"/>
        </a:defRPr>
      </a:lvl4pPr>
      <a:lvl5pPr marL="2057400" indent="-228600" algn="l" rtl="0" eaLnBrk="0" fontAlgn="base" hangingPunct="0">
        <a:spcBef>
          <a:spcPct val="35000"/>
        </a:spcBef>
        <a:spcAft>
          <a:spcPct val="0"/>
        </a:spcAft>
        <a:buClr>
          <a:schemeClr val="tx2"/>
        </a:buClr>
        <a:buChar char="–"/>
        <a:defRPr sz="1600">
          <a:solidFill>
            <a:schemeClr val="tx1"/>
          </a:solidFill>
          <a:latin typeface="+mn-lt"/>
        </a:defRPr>
      </a:lvl5pPr>
      <a:lvl6pPr marL="2514600" indent="-228600" algn="l" rtl="0" eaLnBrk="0" fontAlgn="base" hangingPunct="0">
        <a:spcBef>
          <a:spcPct val="35000"/>
        </a:spcBef>
        <a:spcAft>
          <a:spcPct val="0"/>
        </a:spcAft>
        <a:buClr>
          <a:schemeClr val="tx2"/>
        </a:buClr>
        <a:buChar char="–"/>
        <a:defRPr sz="1600">
          <a:solidFill>
            <a:schemeClr val="tx1"/>
          </a:solidFill>
          <a:latin typeface="+mn-lt"/>
        </a:defRPr>
      </a:lvl6pPr>
      <a:lvl7pPr marL="2971800" indent="-228600" algn="l" rtl="0" eaLnBrk="0" fontAlgn="base" hangingPunct="0">
        <a:spcBef>
          <a:spcPct val="35000"/>
        </a:spcBef>
        <a:spcAft>
          <a:spcPct val="0"/>
        </a:spcAft>
        <a:buClr>
          <a:schemeClr val="tx2"/>
        </a:buClr>
        <a:buChar char="–"/>
        <a:defRPr sz="1600">
          <a:solidFill>
            <a:schemeClr val="tx1"/>
          </a:solidFill>
          <a:latin typeface="+mn-lt"/>
        </a:defRPr>
      </a:lvl7pPr>
      <a:lvl8pPr marL="3429000" indent="-228600" algn="l" rtl="0" eaLnBrk="0" fontAlgn="base" hangingPunct="0">
        <a:spcBef>
          <a:spcPct val="35000"/>
        </a:spcBef>
        <a:spcAft>
          <a:spcPct val="0"/>
        </a:spcAft>
        <a:buClr>
          <a:schemeClr val="tx2"/>
        </a:buClr>
        <a:buChar char="–"/>
        <a:defRPr sz="1600">
          <a:solidFill>
            <a:schemeClr val="tx1"/>
          </a:solidFill>
          <a:latin typeface="+mn-lt"/>
        </a:defRPr>
      </a:lvl8pPr>
      <a:lvl9pPr marL="3886200" indent="-228600" algn="l" rtl="0" eaLnBrk="0" fontAlgn="base" hangingPunct="0">
        <a:spcBef>
          <a:spcPct val="35000"/>
        </a:spcBef>
        <a:spcAft>
          <a:spcPct val="0"/>
        </a:spcAft>
        <a:buClr>
          <a:schemeClr val="tx2"/>
        </a:buClr>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govpanel.d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Rectangle 4"/>
          <p:cNvSpPr>
            <a:spLocks noChangeArrowheads="1"/>
          </p:cNvSpPr>
          <p:nvPr/>
        </p:nvSpPr>
        <p:spPr bwMode="auto">
          <a:xfrm>
            <a:off x="514350" y="1895475"/>
            <a:ext cx="8353425" cy="84772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lstStyle/>
          <a:p>
            <a:pPr eaLnBrk="0" hangingPunct="0">
              <a:lnSpc>
                <a:spcPct val="130000"/>
              </a:lnSpc>
              <a:defRPr/>
            </a:pPr>
            <a:r>
              <a:rPr lang="de-DE" altLang="de-DE" sz="3600" b="1" dirty="0">
                <a:solidFill>
                  <a:schemeClr val="tx2"/>
                </a:solidFill>
                <a:effectLst>
                  <a:outerShdw blurRad="38100" dist="38100" dir="2700000" algn="tl">
                    <a:srgbClr val="C0C0C0"/>
                  </a:outerShdw>
                </a:effectLst>
                <a:latin typeface="Arial" charset="0"/>
                <a:cs typeface="+mn-cs"/>
              </a:rPr>
              <a:t>Der DIA Deutschland-Trend-Vorsorge </a:t>
            </a:r>
            <a:br>
              <a:rPr lang="de-DE" altLang="de-DE" sz="3600" b="1" dirty="0">
                <a:solidFill>
                  <a:schemeClr val="tx2"/>
                </a:solidFill>
                <a:effectLst>
                  <a:outerShdw blurRad="38100" dist="38100" dir="2700000" algn="tl">
                    <a:srgbClr val="C0C0C0"/>
                  </a:outerShdw>
                </a:effectLst>
                <a:latin typeface="Arial" charset="0"/>
                <a:cs typeface="+mn-cs"/>
              </a:rPr>
            </a:br>
            <a:r>
              <a:rPr lang="de-DE" altLang="de-DE" sz="1800" b="1" dirty="0">
                <a:solidFill>
                  <a:schemeClr val="bg1"/>
                </a:solidFill>
                <a:latin typeface="Arial" charset="0"/>
                <a:cs typeface="+mn-cs"/>
              </a:rPr>
              <a:t>Einstellungen zur Altersvorsorge </a:t>
            </a:r>
            <a:br>
              <a:rPr lang="de-DE" altLang="de-DE" sz="1800" b="1" dirty="0">
                <a:solidFill>
                  <a:schemeClr val="bg1"/>
                </a:solidFill>
                <a:latin typeface="Arial" charset="0"/>
                <a:cs typeface="+mn-cs"/>
              </a:rPr>
            </a:br>
            <a:endParaRPr lang="de-DE" altLang="de-DE" sz="1800" b="1" dirty="0">
              <a:solidFill>
                <a:schemeClr val="bg1"/>
              </a:solidFill>
              <a:latin typeface="Arial" charset="0"/>
              <a:cs typeface="+mn-cs"/>
            </a:endParaRPr>
          </a:p>
          <a:p>
            <a:pPr eaLnBrk="0" hangingPunct="0">
              <a:lnSpc>
                <a:spcPct val="130000"/>
              </a:lnSpc>
              <a:defRPr/>
            </a:pPr>
            <a:r>
              <a:rPr lang="de-DE" altLang="de-DE" sz="1800" b="1" dirty="0">
                <a:solidFill>
                  <a:schemeClr val="bg1"/>
                </a:solidFill>
                <a:latin typeface="Arial" charset="0"/>
                <a:cs typeface="+mn-cs"/>
              </a:rPr>
              <a:t>Köln, 6. </a:t>
            </a:r>
            <a:r>
              <a:rPr lang="de-DE" altLang="de-DE" sz="1800" b="1">
                <a:solidFill>
                  <a:schemeClr val="bg1"/>
                </a:solidFill>
                <a:latin typeface="Arial" charset="0"/>
                <a:cs typeface="+mn-cs"/>
              </a:rPr>
              <a:t>Januar 2017</a:t>
            </a:r>
            <a:endParaRPr lang="de-DE" altLang="de-DE" sz="1800" b="1" dirty="0">
              <a:solidFill>
                <a:schemeClr val="bg1"/>
              </a:solidFill>
              <a:latin typeface="Arial" charset="0"/>
              <a:cs typeface="+mn-cs"/>
            </a:endParaRPr>
          </a:p>
        </p:txBody>
      </p:sp>
      <p:sp>
        <p:nvSpPr>
          <p:cNvPr id="3075" name="Rectangle 8"/>
          <p:cNvSpPr>
            <a:spLocks noChangeArrowheads="1"/>
          </p:cNvSpPr>
          <p:nvPr/>
        </p:nvSpPr>
        <p:spPr bwMode="auto">
          <a:xfrm>
            <a:off x="638175" y="5772150"/>
            <a:ext cx="6526213" cy="84772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spcBef>
                <a:spcPct val="0"/>
              </a:spcBef>
              <a:buClrTx/>
              <a:buFontTx/>
              <a:buNone/>
            </a:pPr>
            <a:r>
              <a:rPr lang="de-DE" altLang="de-DE" sz="1800" b="1" dirty="0">
                <a:solidFill>
                  <a:schemeClr val="bg1"/>
                </a:solidFill>
                <a:latin typeface="Tahoma" panose="020B0604030504040204" pitchFamily="34" charset="0"/>
              </a:rPr>
              <a:t>Klaus Morgenstern</a:t>
            </a:r>
            <a:br>
              <a:rPr lang="de-DE" altLang="de-DE" sz="1800" dirty="0">
                <a:solidFill>
                  <a:schemeClr val="bg1"/>
                </a:solidFill>
                <a:latin typeface="Tahoma" panose="020B0604030504040204" pitchFamily="34" charset="0"/>
              </a:rPr>
            </a:br>
            <a:r>
              <a:rPr lang="de-DE" altLang="de-DE" sz="1800" dirty="0">
                <a:solidFill>
                  <a:schemeClr val="bg1"/>
                </a:solidFill>
                <a:latin typeface="Tahoma" panose="020B0604030504040204" pitchFamily="34" charset="0"/>
              </a:rPr>
              <a:t>Deutsches Institut für Altersvorsorge, Berlin</a:t>
            </a:r>
          </a:p>
          <a:p>
            <a:pPr>
              <a:spcBef>
                <a:spcPct val="0"/>
              </a:spcBef>
              <a:buClrTx/>
              <a:buFontTx/>
              <a:buNone/>
            </a:pPr>
            <a:endParaRPr lang="de-DE" altLang="de-DE" sz="1800" dirty="0">
              <a:solidFill>
                <a:schemeClr val="bg1"/>
              </a:solidFill>
              <a:latin typeface="Tahoma" panose="020B0604030504040204" pitchFamily="34" charset="0"/>
            </a:endParaRPr>
          </a:p>
          <a:p>
            <a:pPr>
              <a:spcBef>
                <a:spcPct val="0"/>
              </a:spcBef>
              <a:buClrTx/>
              <a:buFontTx/>
              <a:buNone/>
            </a:pPr>
            <a:r>
              <a:rPr lang="de-DE" altLang="de-DE" sz="1800" b="1" dirty="0">
                <a:solidFill>
                  <a:schemeClr val="bg1"/>
                </a:solidFill>
              </a:rPr>
              <a:t>Peter Mannott</a:t>
            </a:r>
          </a:p>
          <a:p>
            <a:pPr>
              <a:spcBef>
                <a:spcPct val="0"/>
              </a:spcBef>
              <a:buClrTx/>
              <a:buFontTx/>
              <a:buNone/>
            </a:pPr>
            <a:r>
              <a:rPr lang="de-DE" altLang="de-DE" sz="1800" dirty="0" err="1">
                <a:solidFill>
                  <a:schemeClr val="bg1"/>
                </a:solidFill>
              </a:rPr>
              <a:t>YouGov</a:t>
            </a:r>
            <a:r>
              <a:rPr lang="de-DE" altLang="de-DE" sz="1800" dirty="0">
                <a:solidFill>
                  <a:schemeClr val="bg1"/>
                </a:solidFill>
              </a:rPr>
              <a:t>, Köln</a:t>
            </a:r>
          </a:p>
          <a:p>
            <a:pPr>
              <a:spcBef>
                <a:spcPct val="0"/>
              </a:spcBef>
              <a:buClrTx/>
              <a:buFontTx/>
              <a:buNone/>
            </a:pPr>
            <a:endParaRPr lang="de-DE" altLang="de-DE" sz="3200" dirty="0">
              <a:solidFill>
                <a:schemeClr val="bg1"/>
              </a:solidFill>
            </a:endParaRPr>
          </a:p>
          <a:p>
            <a:pPr>
              <a:spcBef>
                <a:spcPct val="0"/>
              </a:spcBef>
              <a:buClrTx/>
              <a:buFontTx/>
              <a:buNone/>
            </a:pPr>
            <a:endParaRPr lang="de-DE" altLang="de-DE" sz="1800" b="1" dirty="0">
              <a:solidFill>
                <a:schemeClr val="bg1"/>
              </a:solidFill>
            </a:endParaRPr>
          </a:p>
        </p:txBody>
      </p:sp>
      <p:sp>
        <p:nvSpPr>
          <p:cNvPr id="137230" name="AutoShape 14"/>
          <p:cNvSpPr>
            <a:spLocks noChangeArrowheads="1"/>
          </p:cNvSpPr>
          <p:nvPr/>
        </p:nvSpPr>
        <p:spPr bwMode="auto">
          <a:xfrm>
            <a:off x="461963" y="3951288"/>
            <a:ext cx="4927600" cy="538162"/>
          </a:xfrm>
          <a:prstGeom prst="roundRect">
            <a:avLst>
              <a:gd name="adj" fmla="val 15130"/>
            </a:avLst>
          </a:prstGeom>
          <a:solidFill>
            <a:srgbClr val="FFFFFF">
              <a:alpha val="30000"/>
            </a:srgbClr>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eaLnBrk="0" hangingPunct="0">
              <a:lnSpc>
                <a:spcPct val="130000"/>
              </a:lnSpc>
              <a:defRPr/>
            </a:pPr>
            <a:r>
              <a:rPr lang="de-DE" altLang="de-DE" sz="2000" b="1" dirty="0">
                <a:solidFill>
                  <a:schemeClr val="tx2"/>
                </a:solidFill>
                <a:effectLst>
                  <a:outerShdw blurRad="38100" dist="38100" dir="2700000" algn="tl">
                    <a:srgbClr val="C0C0C0"/>
                  </a:outerShdw>
                </a:effectLst>
                <a:latin typeface="Arial" charset="0"/>
                <a:cs typeface="+mn-cs"/>
              </a:rPr>
              <a:t>24. Befragungswelle 4. Quartal 2016</a:t>
            </a:r>
            <a:endParaRPr lang="de-DE" sz="2000" dirty="0">
              <a:solidFill>
                <a:schemeClr val="tx2"/>
              </a:solidFill>
              <a:effectLst>
                <a:outerShdw blurRad="38100" dist="38100" dir="2700000" algn="tl">
                  <a:srgbClr val="C0C0C0"/>
                </a:outerShdw>
              </a:effectLst>
              <a:latin typeface="Arial" charset="0"/>
              <a:cs typeface="+mn-cs"/>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735013" y="1993900"/>
            <a:ext cx="7948612"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52425" indent="-35242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r>
              <a:rPr lang="de-DE" altLang="de-DE" sz="1800"/>
              <a:t>Der DIA Deutschland-Trend-Vorsorge wird seit 2013 im vierten Quartal eines Jahres erhoben und der interessierten Fachöffentlichkeit kostenfrei zur Verfügung gestellt.</a:t>
            </a:r>
          </a:p>
          <a:p>
            <a:pPr eaLnBrk="1" hangingPunct="1">
              <a:spcBef>
                <a:spcPct val="40000"/>
              </a:spcBef>
              <a:buSzPct val="125000"/>
              <a:buFont typeface="Wingdings" panose="05000000000000000000" pitchFamily="2" charset="2"/>
              <a:buChar char="§"/>
            </a:pPr>
            <a:r>
              <a:rPr lang="de-DE" altLang="de-DE" sz="1800"/>
              <a:t>Wenn Sie an einem Bezug der Ergebnisse interessiert sind, wenden Sie sich bitte an:</a:t>
            </a:r>
          </a:p>
        </p:txBody>
      </p:sp>
      <p:sp>
        <p:nvSpPr>
          <p:cNvPr id="12291" name="Rectangle 5"/>
          <p:cNvSpPr>
            <a:spLocks noGrp="1" noChangeArrowheads="1"/>
          </p:cNvSpPr>
          <p:nvPr>
            <p:ph type="title"/>
          </p:nvPr>
        </p:nvSpPr>
        <p:spPr>
          <a:xfrm>
            <a:off x="635000" y="1257300"/>
            <a:ext cx="8229600" cy="571500"/>
          </a:xfrm>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de-DE" altLang="de-DE" sz="2000" b="1"/>
              <a:t>DIA-Vorsorge-Index</a:t>
            </a:r>
          </a:p>
        </p:txBody>
      </p:sp>
      <p:sp>
        <p:nvSpPr>
          <p:cNvPr id="12292" name="Rectangle 19"/>
          <p:cNvSpPr>
            <a:spLocks noChangeArrowheads="1"/>
          </p:cNvSpPr>
          <p:nvPr/>
        </p:nvSpPr>
        <p:spPr bwMode="auto">
          <a:xfrm>
            <a:off x="1425575" y="765175"/>
            <a:ext cx="7696200" cy="379413"/>
          </a:xfrm>
          <a:prstGeom prst="rect">
            <a:avLst/>
          </a:prstGeom>
          <a:solidFill>
            <a:schemeClr val="bg1">
              <a:alpha val="89803"/>
            </a:schemeClr>
          </a:solidFill>
          <a:ln w="9525">
            <a:solidFill>
              <a:schemeClr val="accent2"/>
            </a:solidFill>
            <a:miter lim="800000"/>
            <a:headEnd/>
            <a:tailEnd/>
          </a:ln>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0"/>
              </a:spcBef>
              <a:buClrTx/>
              <a:buFontTx/>
              <a:buNone/>
            </a:pPr>
            <a:r>
              <a:rPr lang="de-DE" altLang="de-DE" sz="2800" b="1">
                <a:solidFill>
                  <a:schemeClr val="tx2"/>
                </a:solidFill>
              </a:rPr>
              <a:t>Kontakt</a:t>
            </a:r>
          </a:p>
        </p:txBody>
      </p:sp>
      <p:sp>
        <p:nvSpPr>
          <p:cNvPr id="12293" name="AutoShape 13"/>
          <p:cNvSpPr>
            <a:spLocks noChangeArrowheads="1"/>
          </p:cNvSpPr>
          <p:nvPr/>
        </p:nvSpPr>
        <p:spPr bwMode="auto">
          <a:xfrm>
            <a:off x="1171575" y="3752850"/>
            <a:ext cx="3876675" cy="2619375"/>
          </a:xfrm>
          <a:prstGeom prst="roundRect">
            <a:avLst>
              <a:gd name="adj" fmla="val 9597"/>
            </a:avLst>
          </a:prstGeom>
          <a:solidFill>
            <a:srgbClr val="D4D9EA"/>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52425" indent="-35242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pPr>
            <a:r>
              <a:rPr lang="de-DE" altLang="de-DE" sz="1400" b="1"/>
              <a:t>DIA Deutsches Institut für Altersvorsorge</a:t>
            </a:r>
          </a:p>
          <a:p>
            <a:pPr eaLnBrk="1" hangingPunct="1">
              <a:spcBef>
                <a:spcPct val="40000"/>
              </a:spcBef>
              <a:buSzPct val="125000"/>
            </a:pPr>
            <a:r>
              <a:rPr lang="de-DE" altLang="de-DE" sz="1400"/>
              <a:t>Klaus Morgenstern</a:t>
            </a:r>
          </a:p>
          <a:p>
            <a:pPr eaLnBrk="1" hangingPunct="1">
              <a:spcBef>
                <a:spcPct val="40000"/>
              </a:spcBef>
              <a:buSzPct val="125000"/>
            </a:pPr>
            <a:r>
              <a:rPr lang="de-DE" altLang="de-DE" sz="1400"/>
              <a:t>Charlottenstraße 68</a:t>
            </a:r>
          </a:p>
          <a:p>
            <a:pPr eaLnBrk="1" hangingPunct="1">
              <a:spcBef>
                <a:spcPct val="40000"/>
              </a:spcBef>
              <a:buSzPct val="125000"/>
            </a:pPr>
            <a:r>
              <a:rPr lang="de-DE" altLang="de-DE" sz="1400"/>
              <a:t>10117 Berlin</a:t>
            </a:r>
          </a:p>
          <a:p>
            <a:pPr eaLnBrk="1" hangingPunct="1">
              <a:spcBef>
                <a:spcPct val="40000"/>
              </a:spcBef>
              <a:buSzPct val="125000"/>
            </a:pPr>
            <a:r>
              <a:rPr lang="de-DE" altLang="de-DE" sz="1400"/>
              <a:t>morgenstern@dia-vorsorge.de</a:t>
            </a:r>
          </a:p>
          <a:p>
            <a:pPr eaLnBrk="1" hangingPunct="1">
              <a:spcBef>
                <a:spcPct val="40000"/>
              </a:spcBef>
              <a:buSzPct val="125000"/>
            </a:pPr>
            <a:r>
              <a:rPr lang="de-DE" altLang="de-DE" sz="1400"/>
              <a:t>Tel: 030 201 88583</a:t>
            </a:r>
          </a:p>
          <a:p>
            <a:pPr eaLnBrk="1" hangingPunct="1">
              <a:spcBef>
                <a:spcPct val="40000"/>
              </a:spcBef>
              <a:buSzPct val="125000"/>
            </a:pPr>
            <a:r>
              <a:rPr lang="de-DE" altLang="de-DE" sz="1400"/>
              <a:t>www.dia-vorsorge.de</a:t>
            </a:r>
          </a:p>
        </p:txBody>
      </p:sp>
      <p:sp>
        <p:nvSpPr>
          <p:cNvPr id="12294" name="Rectangle 10"/>
          <p:cNvSpPr>
            <a:spLocks noChangeArrowheads="1"/>
          </p:cNvSpPr>
          <p:nvPr/>
        </p:nvSpPr>
        <p:spPr bwMode="auto">
          <a:xfrm>
            <a:off x="1425575" y="768350"/>
            <a:ext cx="500063" cy="3762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0"/>
              </a:spcBef>
              <a:buClrTx/>
              <a:buFontTx/>
              <a:buNone/>
            </a:pPr>
            <a:endParaRPr lang="de-DE" altLang="de-DE" sz="2400" b="1">
              <a:solidFill>
                <a:schemeClr val="bg1"/>
              </a:solidFill>
            </a:endParaRPr>
          </a:p>
        </p:txBody>
      </p:sp>
      <p:sp>
        <p:nvSpPr>
          <p:cNvPr id="12295" name="Rectangle 9"/>
          <p:cNvSpPr>
            <a:spLocks noChangeArrowheads="1"/>
          </p:cNvSpPr>
          <p:nvPr/>
        </p:nvSpPr>
        <p:spPr bwMode="auto">
          <a:xfrm>
            <a:off x="565150" y="1684338"/>
            <a:ext cx="8183563"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0"/>
              </a:spcBef>
              <a:buClrTx/>
              <a:buFontTx/>
              <a:buNone/>
            </a:pPr>
            <a:r>
              <a:rPr lang="de-DE" altLang="de-DE" sz="1800" b="1">
                <a:solidFill>
                  <a:srgbClr val="A7A9AC"/>
                </a:solidFill>
              </a:rPr>
              <a:t>Reporting</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35000" y="1266825"/>
            <a:ext cx="8229600" cy="573088"/>
          </a:xfrm>
        </p:spPr>
        <p:txBody>
          <a:bodyPr/>
          <a:lstStyle/>
          <a:p>
            <a:r>
              <a:rPr lang="de-DE" altLang="de-DE" sz="2000" b="1" dirty="0"/>
              <a:t>Der DIA Deutschland-Trend-Vorsorge liegt im 4. Quartal 2016 bei 101 Punkten</a:t>
            </a:r>
          </a:p>
        </p:txBody>
      </p:sp>
      <p:sp>
        <p:nvSpPr>
          <p:cNvPr id="4099" name="Rectangle 3"/>
          <p:cNvSpPr>
            <a:spLocks noChangeArrowheads="1"/>
          </p:cNvSpPr>
          <p:nvPr/>
        </p:nvSpPr>
        <p:spPr bwMode="auto">
          <a:xfrm>
            <a:off x="569913" y="2495550"/>
            <a:ext cx="7948612" cy="360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52425" indent="-35242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1400">
              <a:solidFill>
                <a:srgbClr val="FF0000"/>
              </a:solidFill>
            </a:endParaRPr>
          </a:p>
        </p:txBody>
      </p:sp>
      <p:sp>
        <p:nvSpPr>
          <p:cNvPr id="4100" name="Rectangle 19"/>
          <p:cNvSpPr>
            <a:spLocks noChangeArrowheads="1"/>
          </p:cNvSpPr>
          <p:nvPr/>
        </p:nvSpPr>
        <p:spPr bwMode="auto">
          <a:xfrm>
            <a:off x="1412875" y="765175"/>
            <a:ext cx="7740650" cy="379413"/>
          </a:xfrm>
          <a:prstGeom prst="rect">
            <a:avLst/>
          </a:prstGeom>
          <a:solidFill>
            <a:schemeClr val="bg1">
              <a:alpha val="89803"/>
            </a:schemeClr>
          </a:solidFill>
          <a:ln w="9525">
            <a:solidFill>
              <a:schemeClr val="accent2"/>
            </a:solidFill>
            <a:miter lim="800000"/>
            <a:headEnd/>
            <a:tailEnd/>
          </a:ln>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0"/>
              </a:spcBef>
              <a:buClrTx/>
              <a:buFontTx/>
              <a:buNone/>
            </a:pPr>
            <a:r>
              <a:rPr lang="de-DE" altLang="de-DE" sz="2800" b="1">
                <a:solidFill>
                  <a:schemeClr val="tx2"/>
                </a:solidFill>
              </a:rPr>
              <a:t>Das Wichtigste auf einen Blick</a:t>
            </a:r>
          </a:p>
        </p:txBody>
      </p:sp>
      <p:sp>
        <p:nvSpPr>
          <p:cNvPr id="4101" name="Rectangle 10"/>
          <p:cNvSpPr>
            <a:spLocks noChangeArrowheads="1"/>
          </p:cNvSpPr>
          <p:nvPr/>
        </p:nvSpPr>
        <p:spPr bwMode="auto">
          <a:xfrm>
            <a:off x="1425575" y="768350"/>
            <a:ext cx="500063" cy="3762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0"/>
              </a:spcBef>
              <a:buClrTx/>
              <a:buFontTx/>
              <a:buNone/>
            </a:pPr>
            <a:endParaRPr lang="de-DE" altLang="de-DE" sz="2400" b="1">
              <a:solidFill>
                <a:schemeClr val="bg1"/>
              </a:solidFill>
            </a:endParaRPr>
          </a:p>
        </p:txBody>
      </p:sp>
      <p:sp>
        <p:nvSpPr>
          <p:cNvPr id="4102" name="Rectangle 3"/>
          <p:cNvSpPr>
            <a:spLocks noChangeArrowheads="1"/>
          </p:cNvSpPr>
          <p:nvPr/>
        </p:nvSpPr>
        <p:spPr bwMode="auto">
          <a:xfrm>
            <a:off x="663575" y="2051050"/>
            <a:ext cx="7948613" cy="417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52425" indent="-35242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Clr>
                <a:srgbClr val="003279"/>
              </a:buClr>
              <a:buSzPct val="125000"/>
              <a:buFont typeface="Wingdings" panose="05000000000000000000" pitchFamily="2" charset="2"/>
              <a:buChar char="§"/>
            </a:pPr>
            <a:r>
              <a:rPr lang="de-DE" altLang="de-DE" sz="1400" dirty="0">
                <a:solidFill>
                  <a:srgbClr val="000000"/>
                </a:solidFill>
              </a:rPr>
              <a:t>Das Vertrauen in die Sicherheit der betrieblichen und privaten Altersvorsorge ist im Vergleich zum vierten Quartal 2015 deutlich abgesunken. Die Befragten stuften die Sicherheit der gesetzlichen Vorsorge 2016 im Vergleich zum Vorjahr als deutlich weniger sicher ein. Noch immer verweilt das Vertrauen in die Sicherheit der gesetzlichen Vorsorge unterhalb dem Niveau der betrieblichen und privaten Vorsorge.</a:t>
            </a:r>
            <a:r>
              <a:rPr lang="de-DE" altLang="de-DE" sz="1400" b="1" dirty="0">
                <a:solidFill>
                  <a:srgbClr val="A50021"/>
                </a:solidFill>
              </a:rPr>
              <a:t> </a:t>
            </a:r>
            <a:endParaRPr lang="de-DE" altLang="de-DE" sz="1400" dirty="0">
              <a:solidFill>
                <a:srgbClr val="000000"/>
              </a:solidFill>
            </a:endParaRPr>
          </a:p>
          <a:p>
            <a:pPr eaLnBrk="1" hangingPunct="1">
              <a:spcBef>
                <a:spcPct val="40000"/>
              </a:spcBef>
              <a:buClr>
                <a:srgbClr val="003279"/>
              </a:buClr>
              <a:buSzPct val="125000"/>
              <a:buFont typeface="Wingdings" panose="05000000000000000000" pitchFamily="2" charset="2"/>
              <a:buChar char="§"/>
            </a:pPr>
            <a:r>
              <a:rPr lang="de-DE" altLang="de-DE" sz="1400" dirty="0">
                <a:solidFill>
                  <a:srgbClr val="000000"/>
                </a:solidFill>
              </a:rPr>
              <a:t>Der Anteil an Befragten, welche befürchten, den Lebensstandard im Alter senken zu müssen, bleibt weiterhin auf einem hohen Niveau und nimmt dabei im Vergleich zum 4. Quartal 2015 sogar noch zu. Der Anteil an denjenigen, welche die Erwartung haben, ihren Lebensstandard im Alter beibehalten zu können, sinkt entsprechend.</a:t>
            </a:r>
          </a:p>
          <a:p>
            <a:pPr eaLnBrk="1" hangingPunct="1">
              <a:spcBef>
                <a:spcPct val="40000"/>
              </a:spcBef>
              <a:buClr>
                <a:srgbClr val="003279"/>
              </a:buClr>
              <a:buSzPct val="125000"/>
              <a:buFont typeface="Wingdings" panose="05000000000000000000" pitchFamily="2" charset="2"/>
              <a:buChar char="§"/>
            </a:pPr>
            <a:r>
              <a:rPr lang="de-DE" altLang="de-DE" sz="1400" dirty="0">
                <a:solidFill>
                  <a:srgbClr val="000000"/>
                </a:solidFill>
              </a:rPr>
              <a:t>Eine Bereitschaft, die Vorsorgelücke zu schließen, weist im aktuellen Quartal ein gutes Viertel (27%) der Befragten auf. Das Niveau bleibt damit fast konstant zum Vorjahr. Auch empfinden in 2016 nahezu vergleichbar viele Befragte wie in 2015, für Ihre Altersvorsorge genügend unternommen zu haben. Mit 43 Prozent der Befragten sehen im Vergleich zum 4. Quartal 2015 etwas mehr Befragte ihre Vorsorgelücke als noch nicht für geschlossen an, können bzw. möchten in den nächsten 12 Monaten jedoch auch nicht mehr für ihre Vorsorge unternehmen. </a:t>
            </a:r>
          </a:p>
          <a:p>
            <a:pPr eaLnBrk="1" hangingPunct="1">
              <a:spcBef>
                <a:spcPct val="40000"/>
              </a:spcBef>
              <a:buClr>
                <a:srgbClr val="003279"/>
              </a:buClr>
              <a:buSzPct val="125000"/>
              <a:buFont typeface="Wingdings" panose="05000000000000000000" pitchFamily="2" charset="2"/>
              <a:buChar char="§"/>
            </a:pPr>
            <a:r>
              <a:rPr lang="de-DE" altLang="de-DE" sz="1400" dirty="0">
                <a:solidFill>
                  <a:srgbClr val="000000"/>
                </a:solidFill>
              </a:rPr>
              <a:t>Der DIA Deutschland-Trend-Vorsorge liegt im 4. Quartal 2016 bei 101 Punkten. Dieser besonders niedrige Wert ist auf einen im Zeitvergleich Verschlechterung vor allem bei den Dimensionen „Vertrauen“ und „Erwartungen“ zurückzuführen.</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3"/>
          <p:cNvSpPr>
            <a:spLocks noChangeArrowheads="1"/>
          </p:cNvSpPr>
          <p:nvPr/>
        </p:nvSpPr>
        <p:spPr bwMode="invGray">
          <a:xfrm>
            <a:off x="923925" y="2027238"/>
            <a:ext cx="7699375" cy="3949700"/>
          </a:xfrm>
          <a:prstGeom prst="roundRect">
            <a:avLst>
              <a:gd name="adj" fmla="val 2810"/>
            </a:avLst>
          </a:prstGeom>
          <a:solidFill>
            <a:srgbClr val="D7E1E1">
              <a:alpha val="50195"/>
            </a:srgbClr>
          </a:solidFill>
          <a:ln w="9525">
            <a:solidFill>
              <a:schemeClr val="bg1"/>
            </a:solidFill>
            <a:round/>
            <a:headEnd/>
            <a:tailEnd/>
          </a:ln>
        </p:spPr>
        <p:txBody>
          <a:bodyPr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spcBef>
                <a:spcPct val="20000"/>
              </a:spcBef>
              <a:buClr>
                <a:srgbClr val="00441B"/>
              </a:buClr>
              <a:buSzPct val="80000"/>
              <a:buFont typeface="Wingdings 2" panose="05020102010507070707" pitchFamily="18" charset="2"/>
              <a:buNone/>
            </a:pPr>
            <a:endParaRPr lang="de-DE" altLang="de-DE" sz="1800">
              <a:solidFill>
                <a:srgbClr val="000000"/>
              </a:solidFill>
            </a:endParaRPr>
          </a:p>
        </p:txBody>
      </p:sp>
      <p:sp>
        <p:nvSpPr>
          <p:cNvPr id="5123" name="Line 17"/>
          <p:cNvSpPr>
            <a:spLocks noChangeShapeType="1"/>
          </p:cNvSpPr>
          <p:nvPr/>
        </p:nvSpPr>
        <p:spPr bwMode="auto">
          <a:xfrm>
            <a:off x="3654425" y="4295775"/>
            <a:ext cx="1524000" cy="706438"/>
          </a:xfrm>
          <a:prstGeom prst="line">
            <a:avLst/>
          </a:prstGeom>
          <a:noFill/>
          <a:ln w="28575">
            <a:solidFill>
              <a:srgbClr val="D4D9E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de-DE"/>
          </a:p>
        </p:txBody>
      </p:sp>
      <p:sp>
        <p:nvSpPr>
          <p:cNvPr id="5124" name="Line 18"/>
          <p:cNvSpPr>
            <a:spLocks noChangeShapeType="1"/>
          </p:cNvSpPr>
          <p:nvPr/>
        </p:nvSpPr>
        <p:spPr bwMode="auto">
          <a:xfrm flipH="1">
            <a:off x="5954713" y="4268788"/>
            <a:ext cx="1570037" cy="741362"/>
          </a:xfrm>
          <a:prstGeom prst="line">
            <a:avLst/>
          </a:prstGeom>
          <a:noFill/>
          <a:ln w="28575">
            <a:solidFill>
              <a:srgbClr val="D4D9E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de-DE"/>
          </a:p>
        </p:txBody>
      </p:sp>
      <p:sp>
        <p:nvSpPr>
          <p:cNvPr id="5125" name="Line 19"/>
          <p:cNvSpPr>
            <a:spLocks noChangeShapeType="1"/>
          </p:cNvSpPr>
          <p:nvPr/>
        </p:nvSpPr>
        <p:spPr bwMode="auto">
          <a:xfrm>
            <a:off x="5546725" y="4240213"/>
            <a:ext cx="0" cy="712787"/>
          </a:xfrm>
          <a:prstGeom prst="line">
            <a:avLst/>
          </a:prstGeom>
          <a:noFill/>
          <a:ln w="28575">
            <a:solidFill>
              <a:srgbClr val="D4D9E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de-DE"/>
          </a:p>
        </p:txBody>
      </p:sp>
      <p:sp>
        <p:nvSpPr>
          <p:cNvPr id="5126" name="Rectangle 30"/>
          <p:cNvSpPr>
            <a:spLocks noGrp="1" noChangeArrowheads="1"/>
          </p:cNvSpPr>
          <p:nvPr>
            <p:ph type="title"/>
          </p:nvPr>
        </p:nvSpPr>
        <p:spPr>
          <a:xfrm>
            <a:off x="635000" y="1274763"/>
            <a:ext cx="8229600" cy="571500"/>
          </a:xfrm>
        </p:spPr>
        <p:txBody>
          <a:bodyPr/>
          <a:lstStyle/>
          <a:p>
            <a:r>
              <a:rPr lang="de-DE" altLang="de-DE" sz="2000" b="1"/>
              <a:t>Faktoren des DIA Deutschland-Trend-Vorsorge</a:t>
            </a:r>
            <a:br>
              <a:rPr lang="de-DE" altLang="de-DE" sz="2000" b="1"/>
            </a:br>
            <a:endParaRPr lang="de-DE" altLang="de-DE" sz="2000" b="1"/>
          </a:p>
        </p:txBody>
      </p:sp>
      <p:sp>
        <p:nvSpPr>
          <p:cNvPr id="5127" name="AutoShape 5"/>
          <p:cNvSpPr>
            <a:spLocks noChangeArrowheads="1"/>
          </p:cNvSpPr>
          <p:nvPr/>
        </p:nvSpPr>
        <p:spPr bwMode="auto">
          <a:xfrm>
            <a:off x="1111250" y="2159000"/>
            <a:ext cx="1406525" cy="2128838"/>
          </a:xfrm>
          <a:prstGeom prst="roundRect">
            <a:avLst>
              <a:gd name="adj" fmla="val 16667"/>
            </a:avLst>
          </a:prstGeom>
          <a:solidFill>
            <a:schemeClr val="accent2"/>
          </a:solidFill>
          <a:ln w="9525" algn="ctr">
            <a:solidFill>
              <a:srgbClr val="5F965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a:spcBef>
                <a:spcPct val="0"/>
              </a:spcBef>
              <a:buClrTx/>
              <a:buFontTx/>
              <a:buNone/>
            </a:pPr>
            <a:r>
              <a:rPr lang="de-DE" altLang="de-DE" sz="1400" b="1" dirty="0">
                <a:solidFill>
                  <a:schemeClr val="bg1"/>
                </a:solidFill>
              </a:rPr>
              <a:t>DIA-Erhebung</a:t>
            </a:r>
          </a:p>
          <a:p>
            <a:pPr algn="ctr">
              <a:spcBef>
                <a:spcPct val="0"/>
              </a:spcBef>
              <a:buClrTx/>
              <a:buFontTx/>
              <a:buNone/>
            </a:pPr>
            <a:r>
              <a:rPr lang="de-DE" altLang="de-DE" sz="1400" b="1" dirty="0">
                <a:solidFill>
                  <a:schemeClr val="bg1"/>
                </a:solidFill>
                <a:sym typeface="Wingdings" panose="05000000000000000000" pitchFamily="2" charset="2"/>
              </a:rPr>
              <a:t> quartals-weise</a:t>
            </a:r>
            <a:endParaRPr lang="de-DE" altLang="de-DE" sz="1400" b="1" dirty="0">
              <a:solidFill>
                <a:schemeClr val="bg1"/>
              </a:solidFill>
            </a:endParaRPr>
          </a:p>
        </p:txBody>
      </p:sp>
      <p:sp>
        <p:nvSpPr>
          <p:cNvPr id="5128" name="AutoShape 6"/>
          <p:cNvSpPr>
            <a:spLocks noChangeArrowheads="1"/>
          </p:cNvSpPr>
          <p:nvPr/>
        </p:nvSpPr>
        <p:spPr bwMode="auto">
          <a:xfrm>
            <a:off x="2692400" y="2170113"/>
            <a:ext cx="1862138" cy="1438275"/>
          </a:xfrm>
          <a:prstGeom prst="roundRect">
            <a:avLst>
              <a:gd name="adj" fmla="val 16667"/>
            </a:avLst>
          </a:prstGeom>
          <a:solidFill>
            <a:schemeClr val="accent1"/>
          </a:solidFill>
          <a:ln>
            <a:noFill/>
          </a:ln>
          <a:effectLst/>
          <a:extLst>
            <a:ext uri="{91240B29-F687-4F45-9708-019B960494DF}">
              <a14:hiddenLine xmlns:a14="http://schemas.microsoft.com/office/drawing/2010/main" w="9525">
                <a:solidFill>
                  <a:srgbClr val="00500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269875" indent="-26987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lnSpc>
                <a:spcPct val="80000"/>
              </a:lnSpc>
              <a:spcBef>
                <a:spcPct val="0"/>
              </a:spcBef>
              <a:buClrTx/>
              <a:buFontTx/>
              <a:buNone/>
            </a:pPr>
            <a:r>
              <a:rPr lang="de-DE" altLang="de-DE" sz="1200" b="1">
                <a:solidFill>
                  <a:srgbClr val="000000"/>
                </a:solidFill>
              </a:rPr>
              <a:t>Rentensicherheit</a:t>
            </a:r>
            <a:r>
              <a:rPr lang="de-DE" altLang="de-DE" sz="1200">
                <a:solidFill>
                  <a:srgbClr val="000000"/>
                </a:solidFill>
              </a:rPr>
              <a:t>:</a:t>
            </a:r>
          </a:p>
          <a:p>
            <a:pPr eaLnBrk="1" hangingPunct="1">
              <a:spcBef>
                <a:spcPct val="20000"/>
              </a:spcBef>
              <a:buClr>
                <a:srgbClr val="00441B"/>
              </a:buClr>
              <a:buFont typeface="Wingdings 2" panose="05020102010507070707" pitchFamily="18" charset="2"/>
              <a:buChar char=""/>
            </a:pPr>
            <a:r>
              <a:rPr lang="de-DE" altLang="de-DE" sz="1200">
                <a:solidFill>
                  <a:srgbClr val="000000"/>
                </a:solidFill>
              </a:rPr>
              <a:t>Beurteilung Sicherheit gesetzlicher und privater Rente</a:t>
            </a:r>
          </a:p>
        </p:txBody>
      </p:sp>
      <p:sp>
        <p:nvSpPr>
          <p:cNvPr id="5129" name="AutoShape 8"/>
          <p:cNvSpPr>
            <a:spLocks noChangeArrowheads="1"/>
          </p:cNvSpPr>
          <p:nvPr/>
        </p:nvSpPr>
        <p:spPr bwMode="auto">
          <a:xfrm>
            <a:off x="4603750" y="2170113"/>
            <a:ext cx="1862138" cy="1439862"/>
          </a:xfrm>
          <a:prstGeom prst="roundRect">
            <a:avLst>
              <a:gd name="adj" fmla="val 16667"/>
            </a:avLst>
          </a:prstGeom>
          <a:solidFill>
            <a:schemeClr val="accent1"/>
          </a:solidFill>
          <a:ln>
            <a:noFill/>
          </a:ln>
          <a:effectLst/>
          <a:extLst>
            <a:ext uri="{91240B29-F687-4F45-9708-019B960494DF}">
              <a14:hiddenLine xmlns:a14="http://schemas.microsoft.com/office/drawing/2010/main" w="9525">
                <a:solidFill>
                  <a:srgbClr val="00500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269875" indent="-26987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lnSpc>
                <a:spcPct val="80000"/>
              </a:lnSpc>
              <a:spcBef>
                <a:spcPct val="0"/>
              </a:spcBef>
              <a:buClrTx/>
              <a:buFontTx/>
              <a:buNone/>
            </a:pPr>
            <a:r>
              <a:rPr lang="de-DE" altLang="de-DE" sz="1200" b="1">
                <a:solidFill>
                  <a:srgbClr val="000000"/>
                </a:solidFill>
              </a:rPr>
              <a:t>Erwartungen</a:t>
            </a:r>
            <a:r>
              <a:rPr lang="de-DE" altLang="de-DE" sz="1200">
                <a:solidFill>
                  <a:srgbClr val="000000"/>
                </a:solidFill>
              </a:rPr>
              <a:t>:</a:t>
            </a:r>
          </a:p>
          <a:p>
            <a:pPr eaLnBrk="1" hangingPunct="1">
              <a:spcBef>
                <a:spcPct val="20000"/>
              </a:spcBef>
              <a:buClr>
                <a:srgbClr val="00441B"/>
              </a:buClr>
              <a:buFont typeface="Wingdings 2" panose="05020102010507070707" pitchFamily="18" charset="2"/>
              <a:buChar char=""/>
            </a:pPr>
            <a:r>
              <a:rPr lang="de-DE" altLang="de-DE" sz="1200">
                <a:solidFill>
                  <a:srgbClr val="000000"/>
                </a:solidFill>
              </a:rPr>
              <a:t>Sorgen/Zuversicht als Erwartungen an finanzielle Situation im Alter</a:t>
            </a:r>
          </a:p>
        </p:txBody>
      </p:sp>
      <p:sp>
        <p:nvSpPr>
          <p:cNvPr id="5130" name="AutoShape 9"/>
          <p:cNvSpPr>
            <a:spLocks noChangeArrowheads="1"/>
          </p:cNvSpPr>
          <p:nvPr/>
        </p:nvSpPr>
        <p:spPr bwMode="auto">
          <a:xfrm>
            <a:off x="6524625" y="2170113"/>
            <a:ext cx="1889125" cy="1441450"/>
          </a:xfrm>
          <a:prstGeom prst="roundRect">
            <a:avLst>
              <a:gd name="adj" fmla="val 16667"/>
            </a:avLst>
          </a:prstGeom>
          <a:solidFill>
            <a:schemeClr val="accent1"/>
          </a:solidFill>
          <a:ln>
            <a:noFill/>
          </a:ln>
          <a:effectLst/>
          <a:extLst>
            <a:ext uri="{91240B29-F687-4F45-9708-019B960494DF}">
              <a14:hiddenLine xmlns:a14="http://schemas.microsoft.com/office/drawing/2010/main" w="9525">
                <a:solidFill>
                  <a:srgbClr val="00500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269875" indent="-26987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lnSpc>
                <a:spcPct val="80000"/>
              </a:lnSpc>
              <a:spcBef>
                <a:spcPct val="0"/>
              </a:spcBef>
              <a:buClrTx/>
              <a:buFontTx/>
              <a:buNone/>
            </a:pPr>
            <a:r>
              <a:rPr lang="de-DE" altLang="de-DE" sz="1200" b="1">
                <a:solidFill>
                  <a:srgbClr val="000000"/>
                </a:solidFill>
              </a:rPr>
              <a:t>Vorsorgebereitschaft</a:t>
            </a:r>
            <a:r>
              <a:rPr lang="de-DE" altLang="de-DE" sz="1200">
                <a:solidFill>
                  <a:srgbClr val="000000"/>
                </a:solidFill>
              </a:rPr>
              <a:t>:</a:t>
            </a:r>
          </a:p>
          <a:p>
            <a:pPr eaLnBrk="1" hangingPunct="1">
              <a:spcBef>
                <a:spcPct val="20000"/>
              </a:spcBef>
              <a:buClr>
                <a:srgbClr val="00441B"/>
              </a:buClr>
              <a:buFont typeface="Wingdings 2" panose="05020102010507070707" pitchFamily="18" charset="2"/>
              <a:buChar char=""/>
            </a:pPr>
            <a:r>
              <a:rPr lang="de-DE" altLang="de-DE" sz="1200">
                <a:solidFill>
                  <a:srgbClr val="000000"/>
                </a:solidFill>
              </a:rPr>
              <a:t>Bereitschaft, aktiv etwas für die eigene Vorsorge zu tun</a:t>
            </a:r>
          </a:p>
        </p:txBody>
      </p:sp>
      <p:sp>
        <p:nvSpPr>
          <p:cNvPr id="5131" name="AutoShape 10"/>
          <p:cNvSpPr>
            <a:spLocks noChangeArrowheads="1"/>
          </p:cNvSpPr>
          <p:nvPr/>
        </p:nvSpPr>
        <p:spPr bwMode="auto">
          <a:xfrm>
            <a:off x="3360738" y="3692525"/>
            <a:ext cx="452437" cy="158750"/>
          </a:xfrm>
          <a:prstGeom prst="downArrow">
            <a:avLst>
              <a:gd name="adj1" fmla="val 50000"/>
              <a:gd name="adj2" fmla="val 25000"/>
            </a:avLst>
          </a:prstGeom>
          <a:solidFill>
            <a:srgbClr val="D4D9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5400"/>
          </a:p>
        </p:txBody>
      </p:sp>
      <p:sp>
        <p:nvSpPr>
          <p:cNvPr id="5132" name="AutoShape 11"/>
          <p:cNvSpPr>
            <a:spLocks noChangeArrowheads="1"/>
          </p:cNvSpPr>
          <p:nvPr/>
        </p:nvSpPr>
        <p:spPr bwMode="auto">
          <a:xfrm>
            <a:off x="5343525" y="3687763"/>
            <a:ext cx="452438" cy="158750"/>
          </a:xfrm>
          <a:prstGeom prst="downArrow">
            <a:avLst>
              <a:gd name="adj1" fmla="val 50000"/>
              <a:gd name="adj2" fmla="val 25000"/>
            </a:avLst>
          </a:prstGeom>
          <a:solidFill>
            <a:srgbClr val="D4D9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5400"/>
          </a:p>
        </p:txBody>
      </p:sp>
      <p:sp>
        <p:nvSpPr>
          <p:cNvPr id="5133" name="AutoShape 12"/>
          <p:cNvSpPr>
            <a:spLocks noChangeArrowheads="1"/>
          </p:cNvSpPr>
          <p:nvPr/>
        </p:nvSpPr>
        <p:spPr bwMode="auto">
          <a:xfrm>
            <a:off x="7278688" y="3695700"/>
            <a:ext cx="452437" cy="158750"/>
          </a:xfrm>
          <a:prstGeom prst="downArrow">
            <a:avLst>
              <a:gd name="adj1" fmla="val 50000"/>
              <a:gd name="adj2" fmla="val 25000"/>
            </a:avLst>
          </a:prstGeom>
          <a:solidFill>
            <a:srgbClr val="D4D9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5400"/>
          </a:p>
        </p:txBody>
      </p:sp>
      <p:sp>
        <p:nvSpPr>
          <p:cNvPr id="5134" name="AutoShape 13"/>
          <p:cNvSpPr>
            <a:spLocks noChangeArrowheads="1"/>
          </p:cNvSpPr>
          <p:nvPr/>
        </p:nvSpPr>
        <p:spPr bwMode="auto">
          <a:xfrm>
            <a:off x="2690813" y="3970338"/>
            <a:ext cx="1862137" cy="331787"/>
          </a:xfrm>
          <a:prstGeom prst="roundRect">
            <a:avLst>
              <a:gd name="adj" fmla="val 16667"/>
            </a:avLst>
          </a:prstGeom>
          <a:solidFill>
            <a:schemeClr val="accent1"/>
          </a:solidFill>
          <a:ln w="31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269875" indent="-26987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lnSpc>
                <a:spcPct val="80000"/>
              </a:lnSpc>
              <a:spcBef>
                <a:spcPct val="0"/>
              </a:spcBef>
              <a:buClrTx/>
              <a:buFontTx/>
              <a:buNone/>
            </a:pPr>
            <a:r>
              <a:rPr lang="de-DE" altLang="de-DE" sz="1800" b="1">
                <a:solidFill>
                  <a:srgbClr val="000000"/>
                </a:solidFill>
              </a:rPr>
              <a:t> Vertrauen</a:t>
            </a:r>
            <a:endParaRPr lang="de-DE" altLang="de-DE" sz="1800">
              <a:solidFill>
                <a:srgbClr val="000000"/>
              </a:solidFill>
            </a:endParaRPr>
          </a:p>
        </p:txBody>
      </p:sp>
      <p:sp>
        <p:nvSpPr>
          <p:cNvPr id="5135" name="AutoShape 14"/>
          <p:cNvSpPr>
            <a:spLocks noChangeArrowheads="1"/>
          </p:cNvSpPr>
          <p:nvPr/>
        </p:nvSpPr>
        <p:spPr bwMode="auto">
          <a:xfrm>
            <a:off x="4638675" y="3970338"/>
            <a:ext cx="1862138" cy="331787"/>
          </a:xfrm>
          <a:prstGeom prst="roundRect">
            <a:avLst>
              <a:gd name="adj" fmla="val 16667"/>
            </a:avLst>
          </a:prstGeom>
          <a:solidFill>
            <a:schemeClr val="accent1"/>
          </a:solidFill>
          <a:ln w="31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269875" indent="-26987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lnSpc>
                <a:spcPct val="80000"/>
              </a:lnSpc>
              <a:spcBef>
                <a:spcPct val="0"/>
              </a:spcBef>
              <a:buClrTx/>
              <a:buFontTx/>
              <a:buNone/>
            </a:pPr>
            <a:r>
              <a:rPr lang="de-DE" altLang="de-DE" sz="1800" b="1">
                <a:solidFill>
                  <a:srgbClr val="000000"/>
                </a:solidFill>
              </a:rPr>
              <a:t>Erwartung</a:t>
            </a:r>
            <a:endParaRPr lang="de-DE" altLang="de-DE" sz="1800">
              <a:solidFill>
                <a:srgbClr val="000000"/>
              </a:solidFill>
            </a:endParaRPr>
          </a:p>
        </p:txBody>
      </p:sp>
      <p:sp>
        <p:nvSpPr>
          <p:cNvPr id="5136" name="AutoShape 15"/>
          <p:cNvSpPr>
            <a:spLocks noChangeArrowheads="1"/>
          </p:cNvSpPr>
          <p:nvPr/>
        </p:nvSpPr>
        <p:spPr bwMode="auto">
          <a:xfrm>
            <a:off x="6562725" y="3970338"/>
            <a:ext cx="1862138" cy="331787"/>
          </a:xfrm>
          <a:prstGeom prst="roundRect">
            <a:avLst>
              <a:gd name="adj" fmla="val 16667"/>
            </a:avLst>
          </a:prstGeom>
          <a:solidFill>
            <a:schemeClr val="accent1"/>
          </a:solidFill>
          <a:ln w="31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269875" indent="-26987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lnSpc>
                <a:spcPct val="80000"/>
              </a:lnSpc>
              <a:spcBef>
                <a:spcPct val="0"/>
              </a:spcBef>
              <a:buClrTx/>
              <a:buFontTx/>
              <a:buNone/>
            </a:pPr>
            <a:r>
              <a:rPr lang="de-DE" altLang="de-DE" sz="1800" b="1">
                <a:solidFill>
                  <a:srgbClr val="000000"/>
                </a:solidFill>
              </a:rPr>
              <a:t>Aktivität</a:t>
            </a:r>
            <a:endParaRPr lang="de-DE" altLang="de-DE" sz="1800">
              <a:solidFill>
                <a:srgbClr val="000000"/>
              </a:solidFill>
            </a:endParaRPr>
          </a:p>
        </p:txBody>
      </p:sp>
      <p:sp>
        <p:nvSpPr>
          <p:cNvPr id="5137" name="AutoShape 16"/>
          <p:cNvSpPr>
            <a:spLocks noChangeArrowheads="1"/>
          </p:cNvSpPr>
          <p:nvPr/>
        </p:nvSpPr>
        <p:spPr bwMode="auto">
          <a:xfrm>
            <a:off x="2741613" y="5186363"/>
            <a:ext cx="5643562" cy="295275"/>
          </a:xfrm>
          <a:prstGeom prst="roundRect">
            <a:avLst>
              <a:gd name="adj" fmla="val 16667"/>
            </a:avLst>
          </a:prstGeom>
          <a:solidFill>
            <a:schemeClr val="accent1"/>
          </a:solidFill>
          <a:ln w="9525">
            <a:solidFill>
              <a:srgbClr val="000099"/>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lnSpc>
                <a:spcPct val="80000"/>
              </a:lnSpc>
              <a:spcBef>
                <a:spcPct val="0"/>
              </a:spcBef>
              <a:buClrTx/>
              <a:buFontTx/>
              <a:buNone/>
            </a:pPr>
            <a:r>
              <a:rPr lang="de-DE" altLang="de-DE" sz="1800" b="1">
                <a:solidFill>
                  <a:srgbClr val="000000"/>
                </a:solidFill>
              </a:rPr>
              <a:t>DIA Deutschland-Trend-Vorsorge</a:t>
            </a:r>
            <a:endParaRPr lang="de-DE" altLang="de-DE" sz="1800">
              <a:solidFill>
                <a:srgbClr val="000000"/>
              </a:solidFill>
            </a:endParaRPr>
          </a:p>
        </p:txBody>
      </p:sp>
      <p:sp>
        <p:nvSpPr>
          <p:cNvPr id="5138" name="AutoShape 56"/>
          <p:cNvSpPr>
            <a:spLocks noChangeArrowheads="1"/>
          </p:cNvSpPr>
          <p:nvPr/>
        </p:nvSpPr>
        <p:spPr bwMode="auto">
          <a:xfrm>
            <a:off x="2690813" y="3790950"/>
            <a:ext cx="322262" cy="274638"/>
          </a:xfrm>
          <a:prstGeom prst="roundRect">
            <a:avLst>
              <a:gd name="adj" fmla="val 16667"/>
            </a:avLst>
          </a:prstGeom>
          <a:solidFill>
            <a:srgbClr val="4E619E"/>
          </a:solidFill>
          <a:ln w="12700">
            <a:solidFill>
              <a:schemeClr val="bg1"/>
            </a:solidFill>
            <a:round/>
            <a:headEnd/>
            <a:tailEnd/>
          </a:ln>
        </p:spPr>
        <p:txBody>
          <a:bodyPr wrap="none" lIns="90000" tIns="46800" rIns="90000" bIns="4680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a:spcBef>
                <a:spcPct val="0"/>
              </a:spcBef>
              <a:buClr>
                <a:schemeClr val="tx1"/>
              </a:buClr>
              <a:buSzPct val="70000"/>
              <a:buFont typeface="Marlett" pitchFamily="2" charset="2"/>
              <a:buNone/>
            </a:pPr>
            <a:r>
              <a:rPr lang="de-DE" altLang="de-DE" sz="1800" b="1">
                <a:solidFill>
                  <a:srgbClr val="F8F8F8"/>
                </a:solidFill>
              </a:rPr>
              <a:t>1.</a:t>
            </a:r>
          </a:p>
        </p:txBody>
      </p:sp>
      <p:sp>
        <p:nvSpPr>
          <p:cNvPr id="5139" name="AutoShape 56"/>
          <p:cNvSpPr>
            <a:spLocks noChangeArrowheads="1"/>
          </p:cNvSpPr>
          <p:nvPr/>
        </p:nvSpPr>
        <p:spPr bwMode="auto">
          <a:xfrm>
            <a:off x="4624388" y="3787775"/>
            <a:ext cx="322262" cy="274638"/>
          </a:xfrm>
          <a:prstGeom prst="roundRect">
            <a:avLst>
              <a:gd name="adj" fmla="val 16667"/>
            </a:avLst>
          </a:prstGeom>
          <a:solidFill>
            <a:srgbClr val="4E619E"/>
          </a:solidFill>
          <a:ln w="12700">
            <a:solidFill>
              <a:schemeClr val="bg1"/>
            </a:solidFill>
            <a:round/>
            <a:headEnd/>
            <a:tailEnd/>
          </a:ln>
        </p:spPr>
        <p:txBody>
          <a:bodyPr wrap="none" lIns="90000" tIns="46800" rIns="90000" bIns="4680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a:spcBef>
                <a:spcPct val="0"/>
              </a:spcBef>
              <a:buClr>
                <a:schemeClr val="tx1"/>
              </a:buClr>
              <a:buSzPct val="70000"/>
              <a:buFont typeface="Marlett" pitchFamily="2" charset="2"/>
              <a:buNone/>
            </a:pPr>
            <a:r>
              <a:rPr lang="de-DE" altLang="de-DE" sz="1800" b="1">
                <a:solidFill>
                  <a:srgbClr val="F8F8F8"/>
                </a:solidFill>
              </a:rPr>
              <a:t>2.</a:t>
            </a:r>
          </a:p>
        </p:txBody>
      </p:sp>
      <p:sp>
        <p:nvSpPr>
          <p:cNvPr id="5140" name="AutoShape 58"/>
          <p:cNvSpPr>
            <a:spLocks noChangeArrowheads="1"/>
          </p:cNvSpPr>
          <p:nvPr/>
        </p:nvSpPr>
        <p:spPr bwMode="auto">
          <a:xfrm>
            <a:off x="6564313" y="3789363"/>
            <a:ext cx="322262" cy="274637"/>
          </a:xfrm>
          <a:prstGeom prst="roundRect">
            <a:avLst>
              <a:gd name="adj" fmla="val 16667"/>
            </a:avLst>
          </a:prstGeom>
          <a:solidFill>
            <a:srgbClr val="4E619E"/>
          </a:solidFill>
          <a:ln w="12700">
            <a:solidFill>
              <a:schemeClr val="bg1"/>
            </a:solidFill>
            <a:round/>
            <a:headEnd/>
            <a:tailEnd/>
          </a:ln>
        </p:spPr>
        <p:txBody>
          <a:bodyPr wrap="none" lIns="90000" tIns="46800" rIns="90000" bIns="4680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a:spcBef>
                <a:spcPct val="0"/>
              </a:spcBef>
              <a:buClr>
                <a:schemeClr val="tx1"/>
              </a:buClr>
              <a:buSzPct val="70000"/>
              <a:buFont typeface="Marlett" pitchFamily="2" charset="2"/>
              <a:buNone/>
            </a:pPr>
            <a:r>
              <a:rPr lang="de-DE" altLang="de-DE" sz="1800" b="1">
                <a:solidFill>
                  <a:srgbClr val="F8F8F8"/>
                </a:solidFill>
              </a:rPr>
              <a:t>3.</a:t>
            </a:r>
          </a:p>
        </p:txBody>
      </p:sp>
      <p:sp>
        <p:nvSpPr>
          <p:cNvPr id="5141" name="AutoShape 59"/>
          <p:cNvSpPr>
            <a:spLocks noChangeArrowheads="1"/>
          </p:cNvSpPr>
          <p:nvPr/>
        </p:nvSpPr>
        <p:spPr bwMode="auto">
          <a:xfrm>
            <a:off x="2732088" y="5024438"/>
            <a:ext cx="322262" cy="274637"/>
          </a:xfrm>
          <a:prstGeom prst="roundRect">
            <a:avLst>
              <a:gd name="adj" fmla="val 16667"/>
            </a:avLst>
          </a:prstGeom>
          <a:solidFill>
            <a:srgbClr val="4E619E"/>
          </a:solidFill>
          <a:ln w="12700">
            <a:solidFill>
              <a:schemeClr val="bg1"/>
            </a:solidFill>
            <a:round/>
            <a:headEnd/>
            <a:tailEnd/>
          </a:ln>
        </p:spPr>
        <p:txBody>
          <a:bodyPr wrap="none" lIns="90000" tIns="46800" rIns="90000" bIns="4680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a:spcBef>
                <a:spcPct val="0"/>
              </a:spcBef>
              <a:buClr>
                <a:schemeClr val="tx1"/>
              </a:buClr>
              <a:buSzPct val="70000"/>
              <a:buFont typeface="Marlett" pitchFamily="2" charset="2"/>
              <a:buNone/>
            </a:pPr>
            <a:r>
              <a:rPr lang="de-DE" altLang="de-DE" sz="1800" b="1">
                <a:solidFill>
                  <a:srgbClr val="F8F8F8"/>
                </a:solidFill>
              </a:rPr>
              <a:t>4.</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extLst>
              <p:ext uri="{D42A27DB-BD31-4B8C-83A1-F6EECF244321}">
                <p14:modId xmlns:p14="http://schemas.microsoft.com/office/powerpoint/2010/main" val="1203065429"/>
              </p:ext>
            </p:extLst>
          </p:nvPr>
        </p:nvGraphicFramePr>
        <p:xfrm>
          <a:off x="298450" y="2363788"/>
          <a:ext cx="8845550" cy="4022725"/>
        </p:xfrm>
        <a:graphic>
          <a:graphicData uri="http://schemas.openxmlformats.org/drawingml/2006/chart">
            <c:chart xmlns:c="http://schemas.openxmlformats.org/drawingml/2006/chart" xmlns:r="http://schemas.openxmlformats.org/officeDocument/2006/relationships" r:id="rId3"/>
          </a:graphicData>
        </a:graphic>
      </p:graphicFrame>
      <p:sp>
        <p:nvSpPr>
          <p:cNvPr id="6147" name="Line 41"/>
          <p:cNvSpPr>
            <a:spLocks noChangeShapeType="1"/>
          </p:cNvSpPr>
          <p:nvPr/>
        </p:nvSpPr>
        <p:spPr bwMode="auto">
          <a:xfrm flipH="1" flipV="1">
            <a:off x="3362325" y="2570163"/>
            <a:ext cx="9525" cy="294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6148" name="Rectangle 2"/>
          <p:cNvSpPr>
            <a:spLocks noChangeArrowheads="1"/>
          </p:cNvSpPr>
          <p:nvPr/>
        </p:nvSpPr>
        <p:spPr bwMode="auto">
          <a:xfrm>
            <a:off x="309563" y="1671638"/>
            <a:ext cx="8558212"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55488" tIns="38088" bIns="38088" anchor="ctr">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spcBef>
                <a:spcPct val="0"/>
              </a:spcBef>
              <a:buClrTx/>
              <a:buFontTx/>
              <a:buNone/>
            </a:pPr>
            <a:r>
              <a:rPr lang="de-DE" altLang="de-DE" sz="1400" dirty="0"/>
              <a:t>Wie sehen Sie Ihre Altersvorsorge? Bitte stufen Sie die Sicherheit Ihrer gesetzlichen, privaten bzw. betrieblichen Vorsorge auf einer Skala von 0 bis 10 ein, wobei 0 für „sehr unsicher“ und 10 für „sehr sicher“ steht. </a:t>
            </a:r>
          </a:p>
        </p:txBody>
      </p:sp>
      <p:sp>
        <p:nvSpPr>
          <p:cNvPr id="6149" name="Text Box 21"/>
          <p:cNvSpPr txBox="1">
            <a:spLocks noChangeArrowheads="1"/>
          </p:cNvSpPr>
          <p:nvPr/>
        </p:nvSpPr>
        <p:spPr bwMode="auto">
          <a:xfrm>
            <a:off x="193675" y="5778500"/>
            <a:ext cx="56435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a:spcBef>
                <a:spcPct val="50000"/>
              </a:spcBef>
              <a:buClrTx/>
              <a:buFontTx/>
              <a:buNone/>
            </a:pPr>
            <a:r>
              <a:rPr lang="de-DE" altLang="de-DE" sz="1000"/>
              <a:t>(Quellen: DIA-Rentenbarometer 2001 - 2006 und  Umfragen des IfD Allensbach 1980-96)</a:t>
            </a:r>
          </a:p>
        </p:txBody>
      </p:sp>
      <p:sp>
        <p:nvSpPr>
          <p:cNvPr id="6150" name="Rectangle 32"/>
          <p:cNvSpPr>
            <a:spLocks noGrp="1" noChangeArrowheads="1"/>
          </p:cNvSpPr>
          <p:nvPr>
            <p:ph type="title"/>
          </p:nvPr>
        </p:nvSpPr>
        <p:spPr>
          <a:xfrm>
            <a:off x="635000" y="1273175"/>
            <a:ext cx="8229600" cy="571500"/>
          </a:xfrm>
        </p:spPr>
        <p:txBody>
          <a:bodyPr/>
          <a:lstStyle/>
          <a:p>
            <a:r>
              <a:rPr lang="de-DE" altLang="de-DE" sz="2000" b="1"/>
              <a:t>Die Details: Der DIA Deutschland-Trend-Vorsorge</a:t>
            </a:r>
          </a:p>
        </p:txBody>
      </p:sp>
      <p:sp>
        <p:nvSpPr>
          <p:cNvPr id="6151" name="Rectangle 37"/>
          <p:cNvSpPr>
            <a:spLocks noChangeArrowheads="1"/>
          </p:cNvSpPr>
          <p:nvPr/>
        </p:nvSpPr>
        <p:spPr bwMode="auto">
          <a:xfrm>
            <a:off x="538163" y="5984875"/>
            <a:ext cx="8229600"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57188" indent="-357188"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0"/>
              </a:spcBef>
              <a:buClrTx/>
              <a:buFont typeface="Wingdings" panose="05000000000000000000" pitchFamily="2" charset="2"/>
              <a:buChar char="Ø"/>
            </a:pPr>
            <a:r>
              <a:rPr lang="de-DE" altLang="de-DE" sz="1400" b="1" dirty="0">
                <a:solidFill>
                  <a:srgbClr val="A50021"/>
                </a:solidFill>
              </a:rPr>
              <a:t>Das Vertrauen in die Sicherheit der privaten und betrieblichen Altersvorsorge sinkt etwas. Die Sicherheit der gesetzlichen Altersvorsorge sinkt bis auf das Niveau von Quartal 3, 2012. </a:t>
            </a:r>
          </a:p>
        </p:txBody>
      </p:sp>
      <p:sp>
        <p:nvSpPr>
          <p:cNvPr id="6152" name="AutoShape 53"/>
          <p:cNvSpPr>
            <a:spLocks noChangeArrowheads="1"/>
          </p:cNvSpPr>
          <p:nvPr/>
        </p:nvSpPr>
        <p:spPr bwMode="auto">
          <a:xfrm>
            <a:off x="6946900" y="1076325"/>
            <a:ext cx="1898650" cy="365125"/>
          </a:xfrm>
          <a:prstGeom prst="roundRect">
            <a:avLst>
              <a:gd name="adj" fmla="val 16667"/>
            </a:avLst>
          </a:prstGeom>
          <a:solidFill>
            <a:schemeClr val="accent1"/>
          </a:solidFill>
          <a:ln w="19050">
            <a:solidFill>
              <a:srgbClr val="0000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lnSpc>
                <a:spcPct val="80000"/>
              </a:lnSpc>
              <a:spcBef>
                <a:spcPct val="0"/>
              </a:spcBef>
              <a:buClrTx/>
            </a:pPr>
            <a:r>
              <a:rPr lang="de-DE" altLang="de-DE" sz="1800" b="1">
                <a:solidFill>
                  <a:srgbClr val="000000"/>
                </a:solidFill>
              </a:rPr>
              <a:t>Vertrauen</a:t>
            </a:r>
            <a:endParaRPr lang="de-DE" altLang="de-DE" sz="1800">
              <a:solidFill>
                <a:srgbClr val="000000"/>
              </a:solidFill>
            </a:endParaRPr>
          </a:p>
        </p:txBody>
      </p:sp>
      <p:sp>
        <p:nvSpPr>
          <p:cNvPr id="6153" name="AutoShape 59"/>
          <p:cNvSpPr>
            <a:spLocks noChangeArrowheads="1"/>
          </p:cNvSpPr>
          <p:nvPr/>
        </p:nvSpPr>
        <p:spPr bwMode="auto">
          <a:xfrm>
            <a:off x="6726238" y="923925"/>
            <a:ext cx="322262" cy="274638"/>
          </a:xfrm>
          <a:prstGeom prst="roundRect">
            <a:avLst>
              <a:gd name="adj" fmla="val 16667"/>
            </a:avLst>
          </a:prstGeom>
          <a:solidFill>
            <a:srgbClr val="4E619E"/>
          </a:solidFill>
          <a:ln w="12700">
            <a:solidFill>
              <a:schemeClr val="bg1"/>
            </a:solidFill>
            <a:round/>
            <a:headEnd/>
            <a:tailEnd/>
          </a:ln>
        </p:spPr>
        <p:txBody>
          <a:bodyPr wrap="none" lIns="90000" tIns="46800" rIns="90000" bIns="4680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a:spcBef>
                <a:spcPct val="0"/>
              </a:spcBef>
              <a:buClr>
                <a:schemeClr val="tx1"/>
              </a:buClr>
              <a:buSzPct val="70000"/>
              <a:buFont typeface="Marlett" pitchFamily="2" charset="2"/>
              <a:buNone/>
            </a:pPr>
            <a:r>
              <a:rPr lang="de-DE" altLang="de-DE" sz="1800" b="1">
                <a:solidFill>
                  <a:srgbClr val="F8F8F8"/>
                </a:solidFill>
              </a:rPr>
              <a:t>1.</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5"/>
          <p:cNvSpPr>
            <a:spLocks noGrp="1" noChangeArrowheads="1"/>
          </p:cNvSpPr>
          <p:nvPr>
            <p:ph type="title"/>
          </p:nvPr>
        </p:nvSpPr>
        <p:spPr>
          <a:xfrm>
            <a:off x="635000" y="1271588"/>
            <a:ext cx="6469063" cy="571500"/>
          </a:xfrm>
        </p:spPr>
        <p:txBody>
          <a:bodyPr/>
          <a:lstStyle/>
          <a:p>
            <a:r>
              <a:rPr lang="de-DE" altLang="de-DE" sz="2000" b="1"/>
              <a:t>Die Details: Der DIA Deutschland-Trend-Vorsorge: Denken Sie, Ihren Lebensstandard im Alter…</a:t>
            </a:r>
          </a:p>
        </p:txBody>
      </p:sp>
      <p:sp>
        <p:nvSpPr>
          <p:cNvPr id="7171" name="Text Box 3"/>
          <p:cNvSpPr txBox="1">
            <a:spLocks noChangeArrowheads="1"/>
          </p:cNvSpPr>
          <p:nvPr/>
        </p:nvSpPr>
        <p:spPr bwMode="auto">
          <a:xfrm>
            <a:off x="2435225" y="2597150"/>
            <a:ext cx="182563"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spcBef>
                <a:spcPct val="0"/>
              </a:spcBef>
              <a:buClr>
                <a:schemeClr val="tx1"/>
              </a:buClr>
              <a:buSzPct val="70000"/>
              <a:buFont typeface="Marlett" pitchFamily="2" charset="2"/>
              <a:buNone/>
            </a:pPr>
            <a:endParaRPr lang="de-DE" altLang="de-DE" b="1">
              <a:solidFill>
                <a:srgbClr val="000000"/>
              </a:solidFill>
              <a:latin typeface="Arial Narrow" panose="020B0606020202030204" pitchFamily="34" charset="0"/>
            </a:endParaRPr>
          </a:p>
        </p:txBody>
      </p:sp>
      <p:grpSp>
        <p:nvGrpSpPr>
          <p:cNvPr id="7172" name="Gruppieren 1"/>
          <p:cNvGrpSpPr>
            <a:grpSpLocks/>
          </p:cNvGrpSpPr>
          <p:nvPr/>
        </p:nvGrpSpPr>
        <p:grpSpPr bwMode="auto">
          <a:xfrm>
            <a:off x="8139113" y="2460625"/>
            <a:ext cx="536575" cy="2830513"/>
            <a:chOff x="7254875" y="2454275"/>
            <a:chExt cx="747713" cy="3128963"/>
          </a:xfrm>
        </p:grpSpPr>
        <p:sp>
          <p:nvSpPr>
            <p:cNvPr id="7186" name="Rectangle 8"/>
            <p:cNvSpPr>
              <a:spLocks noChangeArrowheads="1"/>
            </p:cNvSpPr>
            <p:nvPr/>
          </p:nvSpPr>
          <p:spPr bwMode="auto">
            <a:xfrm>
              <a:off x="7270750" y="4406900"/>
              <a:ext cx="730250" cy="1176338"/>
            </a:xfrm>
            <a:prstGeom prst="rect">
              <a:avLst/>
            </a:prstGeom>
            <a:solidFill>
              <a:srgbClr val="A5002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5400"/>
            </a:p>
          </p:txBody>
        </p:sp>
        <p:sp>
          <p:nvSpPr>
            <p:cNvPr id="7187" name="Rectangle 9"/>
            <p:cNvSpPr>
              <a:spLocks noChangeArrowheads="1"/>
            </p:cNvSpPr>
            <p:nvPr/>
          </p:nvSpPr>
          <p:spPr bwMode="auto">
            <a:xfrm>
              <a:off x="7270750" y="2689225"/>
              <a:ext cx="730250" cy="1722438"/>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5400"/>
            </a:p>
          </p:txBody>
        </p:sp>
        <p:sp>
          <p:nvSpPr>
            <p:cNvPr id="7188" name="Rectangle 10"/>
            <p:cNvSpPr>
              <a:spLocks noChangeArrowheads="1"/>
            </p:cNvSpPr>
            <p:nvPr/>
          </p:nvSpPr>
          <p:spPr bwMode="auto">
            <a:xfrm>
              <a:off x="7262813" y="2506663"/>
              <a:ext cx="739775" cy="188912"/>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5400"/>
            </a:p>
          </p:txBody>
        </p:sp>
        <p:sp>
          <p:nvSpPr>
            <p:cNvPr id="7189" name="Text Box 11"/>
            <p:cNvSpPr txBox="1">
              <a:spLocks noChangeArrowheads="1"/>
            </p:cNvSpPr>
            <p:nvPr/>
          </p:nvSpPr>
          <p:spPr bwMode="auto">
            <a:xfrm>
              <a:off x="7254875" y="4843463"/>
              <a:ext cx="676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2425" indent="-35242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50000"/>
                </a:spcBef>
                <a:buSzPct val="125000"/>
              </a:pPr>
              <a:r>
                <a:rPr lang="de-DE" altLang="de-DE" sz="1100" b="1">
                  <a:solidFill>
                    <a:schemeClr val="bg1"/>
                  </a:solidFill>
                </a:rPr>
                <a:t>37%</a:t>
              </a:r>
            </a:p>
          </p:txBody>
        </p:sp>
        <p:sp>
          <p:nvSpPr>
            <p:cNvPr id="7190" name="Text Box 12"/>
            <p:cNvSpPr txBox="1">
              <a:spLocks noChangeArrowheads="1"/>
            </p:cNvSpPr>
            <p:nvPr/>
          </p:nvSpPr>
          <p:spPr bwMode="auto">
            <a:xfrm>
              <a:off x="7254875" y="3317875"/>
              <a:ext cx="676275" cy="275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2425" indent="-35242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50000"/>
                </a:spcBef>
                <a:buSzPct val="125000"/>
              </a:pPr>
              <a:r>
                <a:rPr lang="de-DE" altLang="de-DE" sz="1100" b="1"/>
                <a:t>57%</a:t>
              </a:r>
            </a:p>
          </p:txBody>
        </p:sp>
        <p:sp>
          <p:nvSpPr>
            <p:cNvPr id="7191" name="Text Box 13"/>
            <p:cNvSpPr txBox="1">
              <a:spLocks noChangeArrowheads="1"/>
            </p:cNvSpPr>
            <p:nvPr/>
          </p:nvSpPr>
          <p:spPr bwMode="auto">
            <a:xfrm>
              <a:off x="7256463" y="2454275"/>
              <a:ext cx="676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2425" indent="-35242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50000"/>
                </a:spcBef>
                <a:buSzPct val="125000"/>
              </a:pPr>
              <a:r>
                <a:rPr lang="de-DE" altLang="de-DE" sz="1100" b="1">
                  <a:solidFill>
                    <a:schemeClr val="bg1"/>
                  </a:solidFill>
                </a:rPr>
                <a:t>6%</a:t>
              </a:r>
            </a:p>
          </p:txBody>
        </p:sp>
      </p:grpSp>
      <p:sp>
        <p:nvSpPr>
          <p:cNvPr id="7173" name="Text Box 14"/>
          <p:cNvSpPr txBox="1">
            <a:spLocks noChangeArrowheads="1"/>
          </p:cNvSpPr>
          <p:nvPr/>
        </p:nvSpPr>
        <p:spPr bwMode="auto">
          <a:xfrm>
            <a:off x="6935788" y="1922463"/>
            <a:ext cx="2262187"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2425" indent="-35242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50000"/>
              </a:spcBef>
              <a:buSzPct val="125000"/>
            </a:pPr>
            <a:r>
              <a:rPr lang="de-DE" altLang="de-DE" sz="1300" b="1"/>
              <a:t>Zum Vergleich: ING DiBa-Umfrage (2005) </a:t>
            </a:r>
          </a:p>
        </p:txBody>
      </p:sp>
      <p:sp>
        <p:nvSpPr>
          <p:cNvPr id="7174" name="Text Box 28"/>
          <p:cNvSpPr txBox="1">
            <a:spLocks noChangeArrowheads="1"/>
          </p:cNvSpPr>
          <p:nvPr/>
        </p:nvSpPr>
        <p:spPr bwMode="auto">
          <a:xfrm>
            <a:off x="8054975" y="5324475"/>
            <a:ext cx="8350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2425" indent="-35242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50000"/>
              </a:spcBef>
              <a:buSzPct val="125000"/>
            </a:pPr>
            <a:r>
              <a:rPr lang="de-DE" altLang="de-DE" sz="1200"/>
              <a:t>ING DiBa</a:t>
            </a:r>
          </a:p>
        </p:txBody>
      </p:sp>
      <p:graphicFrame>
        <p:nvGraphicFramePr>
          <p:cNvPr id="2" name="Objekt 1"/>
          <p:cNvGraphicFramePr>
            <a:graphicFrameLocks noChangeAspect="1"/>
          </p:cNvGraphicFramePr>
          <p:nvPr>
            <p:extLst>
              <p:ext uri="{D42A27DB-BD31-4B8C-83A1-F6EECF244321}">
                <p14:modId xmlns:p14="http://schemas.microsoft.com/office/powerpoint/2010/main" val="2749737601"/>
              </p:ext>
            </p:extLst>
          </p:nvPr>
        </p:nvGraphicFramePr>
        <p:xfrm>
          <a:off x="93663" y="2374900"/>
          <a:ext cx="7777162" cy="3794125"/>
        </p:xfrm>
        <a:graphic>
          <a:graphicData uri="http://schemas.openxmlformats.org/drawingml/2006/chart">
            <c:chart xmlns:c="http://schemas.openxmlformats.org/drawingml/2006/chart" xmlns:r="http://schemas.openxmlformats.org/officeDocument/2006/relationships" r:id="rId3"/>
          </a:graphicData>
        </a:graphic>
      </p:graphicFrame>
      <p:sp>
        <p:nvSpPr>
          <p:cNvPr id="7176" name="Rectangle 2"/>
          <p:cNvSpPr>
            <a:spLocks noChangeArrowheads="1"/>
          </p:cNvSpPr>
          <p:nvPr/>
        </p:nvSpPr>
        <p:spPr bwMode="auto">
          <a:xfrm>
            <a:off x="490538" y="5880100"/>
            <a:ext cx="8599487"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57188" indent="-357188"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0"/>
              </a:spcBef>
              <a:buClrTx/>
              <a:buFont typeface="Wingdings" panose="05000000000000000000" pitchFamily="2" charset="2"/>
              <a:buChar char="Ø"/>
            </a:pPr>
            <a:r>
              <a:rPr lang="de-DE" altLang="de-DE" b="1" dirty="0">
                <a:solidFill>
                  <a:srgbClr val="A50021"/>
                </a:solidFill>
              </a:rPr>
              <a:t>Im Vergleich zum vierten Quartal 2015 nimmt die Befürchtung, den Lebensstandard im Alter senken zu müssen, wieder mehr zu und bleibt damit auf hohem Niveau.</a:t>
            </a:r>
          </a:p>
        </p:txBody>
      </p:sp>
      <p:sp>
        <p:nvSpPr>
          <p:cNvPr id="7177" name="AutoShape 53"/>
          <p:cNvSpPr>
            <a:spLocks noChangeArrowheads="1"/>
          </p:cNvSpPr>
          <p:nvPr/>
        </p:nvSpPr>
        <p:spPr bwMode="auto">
          <a:xfrm>
            <a:off x="6946900" y="1076325"/>
            <a:ext cx="1898650" cy="365125"/>
          </a:xfrm>
          <a:prstGeom prst="roundRect">
            <a:avLst>
              <a:gd name="adj" fmla="val 16667"/>
            </a:avLst>
          </a:prstGeom>
          <a:solidFill>
            <a:schemeClr val="accent1"/>
          </a:solidFill>
          <a:ln w="19050">
            <a:solidFill>
              <a:srgbClr val="0000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lnSpc>
                <a:spcPct val="80000"/>
              </a:lnSpc>
              <a:spcBef>
                <a:spcPct val="0"/>
              </a:spcBef>
              <a:buClrTx/>
            </a:pPr>
            <a:r>
              <a:rPr lang="de-DE" altLang="de-DE" sz="1800" b="1">
                <a:solidFill>
                  <a:srgbClr val="000000"/>
                </a:solidFill>
              </a:rPr>
              <a:t>Erwartung</a:t>
            </a:r>
            <a:endParaRPr lang="de-DE" altLang="de-DE" sz="1800">
              <a:solidFill>
                <a:srgbClr val="000000"/>
              </a:solidFill>
            </a:endParaRPr>
          </a:p>
        </p:txBody>
      </p:sp>
      <p:sp>
        <p:nvSpPr>
          <p:cNvPr id="7178" name="AutoShape 59"/>
          <p:cNvSpPr>
            <a:spLocks noChangeArrowheads="1"/>
          </p:cNvSpPr>
          <p:nvPr/>
        </p:nvSpPr>
        <p:spPr bwMode="auto">
          <a:xfrm>
            <a:off x="6726238" y="923925"/>
            <a:ext cx="322262" cy="274638"/>
          </a:xfrm>
          <a:prstGeom prst="roundRect">
            <a:avLst>
              <a:gd name="adj" fmla="val 16667"/>
            </a:avLst>
          </a:prstGeom>
          <a:solidFill>
            <a:srgbClr val="4E619E"/>
          </a:solidFill>
          <a:ln w="12700">
            <a:solidFill>
              <a:schemeClr val="bg1"/>
            </a:solidFill>
            <a:round/>
            <a:headEnd/>
            <a:tailEnd/>
          </a:ln>
        </p:spPr>
        <p:txBody>
          <a:bodyPr wrap="none" lIns="90000" tIns="46800" rIns="90000" bIns="4680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a:spcBef>
                <a:spcPct val="0"/>
              </a:spcBef>
              <a:buClr>
                <a:schemeClr val="tx1"/>
              </a:buClr>
              <a:buSzPct val="70000"/>
              <a:buFont typeface="Marlett" pitchFamily="2" charset="2"/>
              <a:buNone/>
            </a:pPr>
            <a:r>
              <a:rPr lang="de-DE" altLang="de-DE" sz="1800" b="1">
                <a:solidFill>
                  <a:srgbClr val="F8F8F8"/>
                </a:solidFill>
              </a:rPr>
              <a:t>2.</a:t>
            </a:r>
          </a:p>
        </p:txBody>
      </p:sp>
      <p:grpSp>
        <p:nvGrpSpPr>
          <p:cNvPr id="7179" name="Gruppieren 2"/>
          <p:cNvGrpSpPr>
            <a:grpSpLocks/>
          </p:cNvGrpSpPr>
          <p:nvPr/>
        </p:nvGrpSpPr>
        <p:grpSpPr bwMode="auto">
          <a:xfrm>
            <a:off x="773113" y="2114550"/>
            <a:ext cx="5800725" cy="184150"/>
            <a:chOff x="646653" y="2114552"/>
            <a:chExt cx="5800181" cy="184666"/>
          </a:xfrm>
        </p:grpSpPr>
        <p:sp>
          <p:nvSpPr>
            <p:cNvPr id="7180" name="Rectangle 16"/>
            <p:cNvSpPr>
              <a:spLocks noChangeArrowheads="1"/>
            </p:cNvSpPr>
            <p:nvPr/>
          </p:nvSpPr>
          <p:spPr bwMode="auto">
            <a:xfrm>
              <a:off x="800631" y="2114552"/>
              <a:ext cx="140423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pPr>
              <a:r>
                <a:rPr lang="en-US" altLang="de-DE" sz="1200" b="1">
                  <a:solidFill>
                    <a:srgbClr val="000000"/>
                  </a:solidFill>
                  <a:latin typeface="Helvetica" panose="020B0604020202020204" pitchFamily="34" charset="0"/>
                </a:rPr>
                <a:t>steigern zu können</a:t>
              </a:r>
              <a:endParaRPr lang="de-DE" altLang="de-DE" sz="1200"/>
            </a:p>
          </p:txBody>
        </p:sp>
        <p:sp>
          <p:nvSpPr>
            <p:cNvPr id="7181" name="Rectangle 18"/>
            <p:cNvSpPr>
              <a:spLocks noChangeArrowheads="1"/>
            </p:cNvSpPr>
            <p:nvPr/>
          </p:nvSpPr>
          <p:spPr bwMode="auto">
            <a:xfrm>
              <a:off x="2782886" y="2114552"/>
              <a:ext cx="170559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pPr>
              <a:r>
                <a:rPr lang="en-US" altLang="de-DE" sz="1200" b="1">
                  <a:solidFill>
                    <a:srgbClr val="000000"/>
                  </a:solidFill>
                  <a:latin typeface="Helvetica" panose="020B0604020202020204" pitchFamily="34" charset="0"/>
                </a:rPr>
                <a:t>beibehalten zu  können</a:t>
              </a:r>
              <a:endParaRPr lang="de-DE" altLang="de-DE" sz="1200"/>
            </a:p>
          </p:txBody>
        </p:sp>
        <p:sp>
          <p:nvSpPr>
            <p:cNvPr id="7182" name="Rectangle 20"/>
            <p:cNvSpPr>
              <a:spLocks noChangeArrowheads="1"/>
            </p:cNvSpPr>
            <p:nvPr/>
          </p:nvSpPr>
          <p:spPr bwMode="auto">
            <a:xfrm>
              <a:off x="5079472" y="2114552"/>
              <a:ext cx="13673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pPr>
              <a:r>
                <a:rPr lang="en-US" altLang="de-DE" sz="1200" b="1">
                  <a:solidFill>
                    <a:srgbClr val="000000"/>
                  </a:solidFill>
                  <a:latin typeface="Helvetica" panose="020B0604020202020204" pitchFamily="34" charset="0"/>
                </a:rPr>
                <a:t>senken zu müssen</a:t>
              </a:r>
              <a:endParaRPr lang="de-DE" altLang="de-DE" sz="1200"/>
            </a:p>
          </p:txBody>
        </p:sp>
        <p:sp>
          <p:nvSpPr>
            <p:cNvPr id="7183" name="Rectangle 14"/>
            <p:cNvSpPr>
              <a:spLocks noChangeArrowheads="1"/>
            </p:cNvSpPr>
            <p:nvPr/>
          </p:nvSpPr>
          <p:spPr bwMode="auto">
            <a:xfrm>
              <a:off x="646653" y="2154234"/>
              <a:ext cx="103188" cy="108000"/>
            </a:xfrm>
            <a:prstGeom prst="rect">
              <a:avLst/>
            </a:prstGeom>
            <a:solidFill>
              <a:schemeClr val="accent2"/>
            </a:solidFill>
            <a:ln w="12700">
              <a:solidFill>
                <a:srgbClr val="000000"/>
              </a:solidFill>
              <a:miter lim="800000"/>
              <a:headEnd/>
              <a:tailEnd/>
            </a:ln>
          </p:spPr>
          <p:txBody>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5400"/>
            </a:p>
          </p:txBody>
        </p:sp>
        <p:sp>
          <p:nvSpPr>
            <p:cNvPr id="7184" name="Rectangle 16"/>
            <p:cNvSpPr>
              <a:spLocks noChangeArrowheads="1"/>
            </p:cNvSpPr>
            <p:nvPr/>
          </p:nvSpPr>
          <p:spPr bwMode="auto">
            <a:xfrm>
              <a:off x="2635869" y="2162161"/>
              <a:ext cx="95250" cy="108000"/>
            </a:xfrm>
            <a:prstGeom prst="rect">
              <a:avLst/>
            </a:prstGeom>
            <a:solidFill>
              <a:schemeClr val="accent1"/>
            </a:solidFill>
            <a:ln w="12700">
              <a:solidFill>
                <a:srgbClr val="000000"/>
              </a:solidFill>
              <a:miter lim="800000"/>
              <a:headEnd/>
              <a:tailEnd/>
            </a:ln>
          </p:spPr>
          <p:txBody>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5400"/>
            </a:p>
          </p:txBody>
        </p:sp>
        <p:sp>
          <p:nvSpPr>
            <p:cNvPr id="7185" name="Rectangle 18"/>
            <p:cNvSpPr>
              <a:spLocks noChangeArrowheads="1"/>
            </p:cNvSpPr>
            <p:nvPr/>
          </p:nvSpPr>
          <p:spPr bwMode="auto">
            <a:xfrm>
              <a:off x="4930955" y="2162180"/>
              <a:ext cx="103188" cy="95250"/>
            </a:xfrm>
            <a:prstGeom prst="rect">
              <a:avLst/>
            </a:prstGeom>
            <a:solidFill>
              <a:srgbClr val="A50021"/>
            </a:solidFill>
            <a:ln w="12700">
              <a:solidFill>
                <a:srgbClr val="000000"/>
              </a:solidFill>
              <a:miter lim="800000"/>
              <a:headEnd/>
              <a:tailEnd/>
            </a:ln>
          </p:spPr>
          <p:txBody>
            <a:bodyPr/>
            <a:lstStyle>
              <a:lvl1pPr marL="352425" indent="-35242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1800"/>
            </a:p>
          </p:txBody>
        </p:sp>
      </p:gr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53"/>
          <p:cNvSpPr>
            <a:spLocks noChangeArrowheads="1"/>
          </p:cNvSpPr>
          <p:nvPr/>
        </p:nvSpPr>
        <p:spPr bwMode="auto">
          <a:xfrm>
            <a:off x="6946900" y="1076325"/>
            <a:ext cx="1898650" cy="365125"/>
          </a:xfrm>
          <a:prstGeom prst="roundRect">
            <a:avLst>
              <a:gd name="adj" fmla="val 16667"/>
            </a:avLst>
          </a:prstGeom>
          <a:solidFill>
            <a:schemeClr val="accent1"/>
          </a:solidFill>
          <a:ln w="19050">
            <a:solidFill>
              <a:srgbClr val="0000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lnSpc>
                <a:spcPct val="80000"/>
              </a:lnSpc>
              <a:spcBef>
                <a:spcPct val="0"/>
              </a:spcBef>
              <a:buClrTx/>
            </a:pPr>
            <a:r>
              <a:rPr lang="de-DE" altLang="de-DE" sz="1800" b="1">
                <a:solidFill>
                  <a:srgbClr val="000000"/>
                </a:solidFill>
              </a:rPr>
              <a:t>Aktivität</a:t>
            </a:r>
            <a:endParaRPr lang="de-DE" altLang="de-DE" sz="1800">
              <a:solidFill>
                <a:srgbClr val="000000"/>
              </a:solidFill>
            </a:endParaRPr>
          </a:p>
        </p:txBody>
      </p:sp>
      <p:graphicFrame>
        <p:nvGraphicFramePr>
          <p:cNvPr id="2" name="Objekt 1"/>
          <p:cNvGraphicFramePr>
            <a:graphicFrameLocks noChangeAspect="1"/>
          </p:cNvGraphicFramePr>
          <p:nvPr>
            <p:extLst>
              <p:ext uri="{D42A27DB-BD31-4B8C-83A1-F6EECF244321}">
                <p14:modId xmlns:p14="http://schemas.microsoft.com/office/powerpoint/2010/main" val="1906211249"/>
              </p:ext>
            </p:extLst>
          </p:nvPr>
        </p:nvGraphicFramePr>
        <p:xfrm>
          <a:off x="207963" y="2586038"/>
          <a:ext cx="7918450" cy="3479800"/>
        </p:xfrm>
        <a:graphic>
          <a:graphicData uri="http://schemas.openxmlformats.org/drawingml/2006/chart">
            <c:chart xmlns:c="http://schemas.openxmlformats.org/drawingml/2006/chart" xmlns:r="http://schemas.openxmlformats.org/officeDocument/2006/relationships" r:id="rId3"/>
          </a:graphicData>
        </a:graphic>
      </p:graphicFrame>
      <p:sp>
        <p:nvSpPr>
          <p:cNvPr id="8196" name="Text Box 3"/>
          <p:cNvSpPr txBox="1">
            <a:spLocks noChangeArrowheads="1"/>
          </p:cNvSpPr>
          <p:nvPr/>
        </p:nvSpPr>
        <p:spPr bwMode="auto">
          <a:xfrm>
            <a:off x="2435225" y="2597150"/>
            <a:ext cx="182563"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spcBef>
                <a:spcPct val="0"/>
              </a:spcBef>
              <a:buClr>
                <a:schemeClr val="tx1"/>
              </a:buClr>
              <a:buSzPct val="70000"/>
              <a:buFont typeface="Marlett" pitchFamily="2" charset="2"/>
              <a:buNone/>
            </a:pPr>
            <a:endParaRPr lang="de-DE" altLang="de-DE" b="1">
              <a:solidFill>
                <a:srgbClr val="000000"/>
              </a:solidFill>
              <a:latin typeface="Arial Narrow" panose="020B0606020202030204" pitchFamily="34" charset="0"/>
            </a:endParaRPr>
          </a:p>
        </p:txBody>
      </p:sp>
      <p:sp>
        <p:nvSpPr>
          <p:cNvPr id="8197" name="Rectangle 14"/>
          <p:cNvSpPr>
            <a:spLocks noChangeArrowheads="1"/>
          </p:cNvSpPr>
          <p:nvPr/>
        </p:nvSpPr>
        <p:spPr bwMode="auto">
          <a:xfrm>
            <a:off x="630238" y="2111375"/>
            <a:ext cx="103187" cy="93663"/>
          </a:xfrm>
          <a:prstGeom prst="rect">
            <a:avLst/>
          </a:prstGeom>
          <a:solidFill>
            <a:schemeClr val="accent2"/>
          </a:solidFill>
          <a:ln w="12700">
            <a:solidFill>
              <a:srgbClr val="000000"/>
            </a:solidFill>
            <a:miter lim="800000"/>
            <a:headEnd/>
            <a:tailEnd/>
          </a:ln>
        </p:spPr>
        <p:txBody>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5400"/>
          </a:p>
        </p:txBody>
      </p:sp>
      <p:sp>
        <p:nvSpPr>
          <p:cNvPr id="8198" name="Rectangle 15"/>
          <p:cNvSpPr>
            <a:spLocks noChangeArrowheads="1"/>
          </p:cNvSpPr>
          <p:nvPr/>
        </p:nvSpPr>
        <p:spPr bwMode="auto">
          <a:xfrm>
            <a:off x="800100" y="1676400"/>
            <a:ext cx="6865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pPr>
            <a:r>
              <a:rPr lang="de-DE" altLang="de-DE" sz="1200" b="1">
                <a:solidFill>
                  <a:srgbClr val="000000"/>
                </a:solidFill>
                <a:latin typeface="Helvetica" panose="020B0604020202020204" pitchFamily="34" charset="0"/>
              </a:rPr>
              <a:t>Ich habe nicht ausreichend vorgesorgt, m</a:t>
            </a:r>
            <a:r>
              <a:rPr lang="de-DE" altLang="de-DE" sz="1200" b="1">
                <a:solidFill>
                  <a:srgbClr val="000000"/>
                </a:solidFill>
                <a:latin typeface="Helvetica" panose="020B0604020202020204" pitchFamily="34" charset="0"/>
                <a:ea typeface="ヒラギノ角ゴ ProN W3"/>
                <a:cs typeface="ヒラギノ角ゴ ProN W3"/>
              </a:rPr>
              <a:t>öc</a:t>
            </a:r>
            <a:r>
              <a:rPr lang="de-DE" altLang="de-DE" sz="1200" b="1">
                <a:solidFill>
                  <a:srgbClr val="000000"/>
                </a:solidFill>
                <a:latin typeface="Helvetica" panose="020B0604020202020204" pitchFamily="34" charset="0"/>
              </a:rPr>
              <a:t>hte aber in den n</a:t>
            </a:r>
            <a:r>
              <a:rPr lang="de-DE" altLang="de-DE" sz="1200" b="1">
                <a:solidFill>
                  <a:srgbClr val="000000"/>
                </a:solidFill>
                <a:latin typeface="Helvetica" panose="020B0604020202020204" pitchFamily="34" charset="0"/>
                <a:ea typeface="ヒラギノ角ゴ ProN W3"/>
                <a:cs typeface="ヒラギノ角ゴ ProN W3"/>
              </a:rPr>
              <a:t>äc</a:t>
            </a:r>
            <a:r>
              <a:rPr lang="de-DE" altLang="de-DE" sz="1200" b="1">
                <a:solidFill>
                  <a:srgbClr val="000000"/>
                </a:solidFill>
                <a:latin typeface="Helvetica" panose="020B0604020202020204" pitchFamily="34" charset="0"/>
              </a:rPr>
              <a:t>hsten zw</a:t>
            </a:r>
            <a:r>
              <a:rPr lang="de-DE" altLang="de-DE" sz="1200" b="1">
                <a:solidFill>
                  <a:srgbClr val="000000"/>
                </a:solidFill>
                <a:latin typeface="Helvetica" panose="020B0604020202020204" pitchFamily="34" charset="0"/>
                <a:ea typeface="ヒラギノ角ゴ ProN W3"/>
                <a:cs typeface="ヒラギノ角ゴ ProN W3"/>
              </a:rPr>
              <a:t>öl</a:t>
            </a:r>
            <a:r>
              <a:rPr lang="de-DE" altLang="de-DE" sz="1200" b="1">
                <a:solidFill>
                  <a:srgbClr val="000000"/>
                </a:solidFill>
                <a:latin typeface="Helvetica" panose="020B0604020202020204" pitchFamily="34" charset="0"/>
              </a:rPr>
              <a:t>f Monaten mehr f</a:t>
            </a:r>
            <a:r>
              <a:rPr lang="de-DE" altLang="de-DE" sz="1200" b="1">
                <a:solidFill>
                  <a:srgbClr val="000000"/>
                </a:solidFill>
                <a:latin typeface="Helvetica" panose="020B0604020202020204" pitchFamily="34" charset="0"/>
                <a:ea typeface="ヒラギノ角ゴ ProN W3"/>
                <a:cs typeface="ヒラギノ角ゴ ProN W3"/>
              </a:rPr>
              <a:t>ür</a:t>
            </a:r>
            <a:r>
              <a:rPr lang="de-DE" altLang="de-DE" sz="1200" b="1">
                <a:solidFill>
                  <a:srgbClr val="000000"/>
                </a:solidFill>
                <a:latin typeface="Helvetica" panose="020B0604020202020204" pitchFamily="34" charset="0"/>
              </a:rPr>
              <a:t> </a:t>
            </a:r>
            <a:br>
              <a:rPr lang="de-DE" altLang="de-DE" sz="1200" b="1">
                <a:solidFill>
                  <a:srgbClr val="000000"/>
                </a:solidFill>
                <a:latin typeface="Helvetica" panose="020B0604020202020204" pitchFamily="34" charset="0"/>
              </a:rPr>
            </a:br>
            <a:r>
              <a:rPr lang="de-DE" altLang="de-DE" sz="1200" b="1">
                <a:solidFill>
                  <a:srgbClr val="000000"/>
                </a:solidFill>
                <a:latin typeface="Helvetica" panose="020B0604020202020204" pitchFamily="34" charset="0"/>
              </a:rPr>
              <a:t>meine Vorsorge tun</a:t>
            </a:r>
            <a:endParaRPr lang="de-DE" altLang="de-DE" sz="1200"/>
          </a:p>
        </p:txBody>
      </p:sp>
      <p:sp>
        <p:nvSpPr>
          <p:cNvPr id="8199" name="Rectangle 16"/>
          <p:cNvSpPr>
            <a:spLocks noChangeArrowheads="1"/>
          </p:cNvSpPr>
          <p:nvPr/>
        </p:nvSpPr>
        <p:spPr bwMode="auto">
          <a:xfrm>
            <a:off x="638175" y="2332038"/>
            <a:ext cx="95250" cy="93662"/>
          </a:xfrm>
          <a:prstGeom prst="rect">
            <a:avLst/>
          </a:prstGeom>
          <a:solidFill>
            <a:schemeClr val="accent1"/>
          </a:solidFill>
          <a:ln w="12700">
            <a:solidFill>
              <a:srgbClr val="000000"/>
            </a:solidFill>
            <a:miter lim="800000"/>
            <a:headEnd/>
            <a:tailEnd/>
          </a:ln>
        </p:spPr>
        <p:txBody>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5400"/>
          </a:p>
        </p:txBody>
      </p:sp>
      <p:sp>
        <p:nvSpPr>
          <p:cNvPr id="8200" name="Rectangle 17"/>
          <p:cNvSpPr>
            <a:spLocks noChangeArrowheads="1"/>
          </p:cNvSpPr>
          <p:nvPr/>
        </p:nvSpPr>
        <p:spPr bwMode="auto">
          <a:xfrm>
            <a:off x="800100" y="2058988"/>
            <a:ext cx="239553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pPr>
            <a:r>
              <a:rPr lang="de-DE" altLang="de-DE" sz="1200" b="1">
                <a:solidFill>
                  <a:srgbClr val="000000"/>
                </a:solidFill>
                <a:latin typeface="Helvetica" panose="020B0604020202020204" pitchFamily="34" charset="0"/>
              </a:rPr>
              <a:t>Ich habe ausreichend vorgesorgt</a:t>
            </a:r>
            <a:endParaRPr lang="de-DE" altLang="de-DE" sz="1200"/>
          </a:p>
        </p:txBody>
      </p:sp>
      <p:sp>
        <p:nvSpPr>
          <p:cNvPr id="8201" name="Rectangle 18"/>
          <p:cNvSpPr>
            <a:spLocks noChangeArrowheads="1"/>
          </p:cNvSpPr>
          <p:nvPr/>
        </p:nvSpPr>
        <p:spPr bwMode="auto">
          <a:xfrm>
            <a:off x="630238" y="1730375"/>
            <a:ext cx="103187" cy="95250"/>
          </a:xfrm>
          <a:prstGeom prst="rect">
            <a:avLst/>
          </a:prstGeom>
          <a:solidFill>
            <a:srgbClr val="A50021"/>
          </a:solidFill>
          <a:ln w="12700">
            <a:solidFill>
              <a:srgbClr val="000000"/>
            </a:solidFill>
            <a:miter lim="800000"/>
            <a:headEnd/>
            <a:tailEnd/>
          </a:ln>
        </p:spPr>
        <p:txBody>
          <a:bodyPr/>
          <a:lstStyle>
            <a:lvl1pPr marL="352425" indent="-35242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1800"/>
          </a:p>
        </p:txBody>
      </p:sp>
      <p:sp>
        <p:nvSpPr>
          <p:cNvPr id="8202" name="Rectangle 19"/>
          <p:cNvSpPr>
            <a:spLocks noChangeArrowheads="1"/>
          </p:cNvSpPr>
          <p:nvPr/>
        </p:nvSpPr>
        <p:spPr bwMode="auto">
          <a:xfrm>
            <a:off x="800100" y="2286000"/>
            <a:ext cx="75676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pPr>
            <a:r>
              <a:rPr lang="de-DE" altLang="de-DE" sz="1200" b="1">
                <a:solidFill>
                  <a:srgbClr val="000000"/>
                </a:solidFill>
                <a:latin typeface="Helvetica" panose="020B0604020202020204" pitchFamily="34" charset="0"/>
              </a:rPr>
              <a:t>Ich habe nicht vorgesorgt und m</a:t>
            </a:r>
            <a:r>
              <a:rPr lang="de-DE" altLang="de-DE" sz="1200" b="1">
                <a:solidFill>
                  <a:srgbClr val="000000"/>
                </a:solidFill>
                <a:latin typeface="Helvetica" panose="020B0604020202020204" pitchFamily="34" charset="0"/>
                <a:ea typeface="ヒラギノ角ゴ ProN W3"/>
                <a:cs typeface="ヒラギノ角ゴ ProN W3"/>
              </a:rPr>
              <a:t>öc</a:t>
            </a:r>
            <a:r>
              <a:rPr lang="de-DE" altLang="de-DE" sz="1200" b="1">
                <a:solidFill>
                  <a:srgbClr val="000000"/>
                </a:solidFill>
                <a:latin typeface="Helvetica" panose="020B0604020202020204" pitchFamily="34" charset="0"/>
              </a:rPr>
              <a:t>hte bzw. kann in diesem Punkt auch in den n</a:t>
            </a:r>
            <a:r>
              <a:rPr lang="de-DE" altLang="de-DE" sz="1200" b="1">
                <a:solidFill>
                  <a:srgbClr val="000000"/>
                </a:solidFill>
                <a:latin typeface="Helvetica" panose="020B0604020202020204" pitchFamily="34" charset="0"/>
                <a:ea typeface="ヒラギノ角ゴ ProN W3"/>
                <a:cs typeface="ヒラギノ角ゴ ProN W3"/>
              </a:rPr>
              <a:t>äc</a:t>
            </a:r>
            <a:r>
              <a:rPr lang="de-DE" altLang="de-DE" sz="1200" b="1">
                <a:solidFill>
                  <a:srgbClr val="000000"/>
                </a:solidFill>
                <a:latin typeface="Helvetica" panose="020B0604020202020204" pitchFamily="34" charset="0"/>
              </a:rPr>
              <a:t>hsten zw</a:t>
            </a:r>
            <a:r>
              <a:rPr lang="de-DE" altLang="de-DE" sz="1200" b="1">
                <a:solidFill>
                  <a:srgbClr val="000000"/>
                </a:solidFill>
                <a:latin typeface="Helvetica" panose="020B0604020202020204" pitchFamily="34" charset="0"/>
                <a:ea typeface="ヒラギノ角ゴ ProN W3"/>
                <a:cs typeface="ヒラギノ角ゴ ProN W3"/>
              </a:rPr>
              <a:t>öl</a:t>
            </a:r>
            <a:r>
              <a:rPr lang="de-DE" altLang="de-DE" sz="1200" b="1">
                <a:solidFill>
                  <a:srgbClr val="000000"/>
                </a:solidFill>
                <a:latin typeface="Helvetica" panose="020B0604020202020204" pitchFamily="34" charset="0"/>
              </a:rPr>
              <a:t>f Monaten </a:t>
            </a:r>
            <a:br>
              <a:rPr lang="de-DE" altLang="de-DE" sz="1200" b="1">
                <a:solidFill>
                  <a:srgbClr val="000000"/>
                </a:solidFill>
                <a:latin typeface="Helvetica" panose="020B0604020202020204" pitchFamily="34" charset="0"/>
              </a:rPr>
            </a:br>
            <a:r>
              <a:rPr lang="de-DE" altLang="de-DE" sz="1200" b="1">
                <a:solidFill>
                  <a:srgbClr val="000000"/>
                </a:solidFill>
                <a:latin typeface="Helvetica" panose="020B0604020202020204" pitchFamily="34" charset="0"/>
              </a:rPr>
              <a:t>nicht mehr tun</a:t>
            </a:r>
            <a:endParaRPr lang="de-DE" altLang="de-DE" sz="1200"/>
          </a:p>
        </p:txBody>
      </p:sp>
      <p:sp>
        <p:nvSpPr>
          <p:cNvPr id="8203" name="Rectangle 26"/>
          <p:cNvSpPr>
            <a:spLocks noChangeArrowheads="1"/>
          </p:cNvSpPr>
          <p:nvPr/>
        </p:nvSpPr>
        <p:spPr bwMode="auto">
          <a:xfrm>
            <a:off x="7631113" y="2841625"/>
            <a:ext cx="1419225" cy="1938338"/>
          </a:xfrm>
          <a:prstGeom prst="rect">
            <a:avLst/>
          </a:prstGeom>
          <a:solidFill>
            <a:srgbClr val="4E619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0"/>
              </a:spcBef>
              <a:buClrTx/>
              <a:buFontTx/>
              <a:buNone/>
            </a:pPr>
            <a:r>
              <a:rPr lang="de-DE" altLang="de-DE" sz="1200">
                <a:solidFill>
                  <a:schemeClr val="bg1"/>
                </a:solidFill>
              </a:rPr>
              <a:t>IM VERGLEICH: </a:t>
            </a:r>
            <a:br>
              <a:rPr lang="de-DE" altLang="de-DE" sz="1200">
                <a:solidFill>
                  <a:schemeClr val="bg1"/>
                </a:solidFill>
              </a:rPr>
            </a:br>
            <a:r>
              <a:rPr lang="de-DE" altLang="de-DE" sz="1200">
                <a:solidFill>
                  <a:schemeClr val="bg1"/>
                </a:solidFill>
              </a:rPr>
              <a:t>Im Januar 2006 gaben 57% der Befragten an, dass sie bereits ausreichend vorgesorgt hätten. (Quelle:DIA-Rentenbarometer 2006)</a:t>
            </a:r>
            <a:endParaRPr lang="de-DE" altLang="de-DE" sz="1200"/>
          </a:p>
        </p:txBody>
      </p:sp>
      <p:sp>
        <p:nvSpPr>
          <p:cNvPr id="8204" name="Rectangle 29"/>
          <p:cNvSpPr>
            <a:spLocks noGrp="1" noChangeArrowheads="1"/>
          </p:cNvSpPr>
          <p:nvPr>
            <p:ph type="title"/>
          </p:nvPr>
        </p:nvSpPr>
        <p:spPr>
          <a:xfrm>
            <a:off x="635000" y="1266825"/>
            <a:ext cx="8229600" cy="571500"/>
          </a:xfrm>
        </p:spPr>
        <p:txBody>
          <a:bodyPr/>
          <a:lstStyle/>
          <a:p>
            <a:r>
              <a:rPr lang="de-DE" altLang="de-DE" sz="2000" b="1"/>
              <a:t>Die Details: Der DIA Deutschland-Trend-Vorsorge</a:t>
            </a:r>
          </a:p>
        </p:txBody>
      </p:sp>
      <p:sp>
        <p:nvSpPr>
          <p:cNvPr id="8205" name="Rectangle 2"/>
          <p:cNvSpPr>
            <a:spLocks noChangeArrowheads="1"/>
          </p:cNvSpPr>
          <p:nvPr/>
        </p:nvSpPr>
        <p:spPr bwMode="auto">
          <a:xfrm>
            <a:off x="490538" y="5880100"/>
            <a:ext cx="8318500"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57188" indent="-357188"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0"/>
              </a:spcBef>
              <a:buClrTx/>
              <a:buFont typeface="Wingdings" panose="05000000000000000000" pitchFamily="2" charset="2"/>
              <a:buChar char="Ø"/>
            </a:pPr>
            <a:r>
              <a:rPr lang="de-DE" altLang="de-DE" b="1" dirty="0">
                <a:solidFill>
                  <a:srgbClr val="A50021"/>
                </a:solidFill>
              </a:rPr>
              <a:t>Weiterhin gibt mehr als ein Viertel der Befragten an, nicht ausreichend vorgesorgt zu haben und in den nächsten 12 Monaten mehr für die eigene Vorsorge unternehmen zu wollen.</a:t>
            </a:r>
          </a:p>
        </p:txBody>
      </p:sp>
      <p:sp>
        <p:nvSpPr>
          <p:cNvPr id="8206" name="AutoShape 59"/>
          <p:cNvSpPr>
            <a:spLocks noChangeArrowheads="1"/>
          </p:cNvSpPr>
          <p:nvPr/>
        </p:nvSpPr>
        <p:spPr bwMode="auto">
          <a:xfrm>
            <a:off x="6726238" y="923925"/>
            <a:ext cx="322262" cy="274638"/>
          </a:xfrm>
          <a:prstGeom prst="roundRect">
            <a:avLst>
              <a:gd name="adj" fmla="val 16667"/>
            </a:avLst>
          </a:prstGeom>
          <a:solidFill>
            <a:srgbClr val="4E619E"/>
          </a:solidFill>
          <a:ln w="12700">
            <a:solidFill>
              <a:schemeClr val="bg1"/>
            </a:solidFill>
            <a:round/>
            <a:headEnd/>
            <a:tailEnd/>
          </a:ln>
        </p:spPr>
        <p:txBody>
          <a:bodyPr wrap="none" lIns="90000" tIns="46800" rIns="90000" bIns="4680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a:spcBef>
                <a:spcPct val="0"/>
              </a:spcBef>
              <a:buClr>
                <a:schemeClr val="tx1"/>
              </a:buClr>
              <a:buSzPct val="70000"/>
              <a:buFont typeface="Marlett" pitchFamily="2" charset="2"/>
              <a:buNone/>
            </a:pPr>
            <a:r>
              <a:rPr lang="de-DE" altLang="de-DE" sz="1800" b="1">
                <a:solidFill>
                  <a:srgbClr val="F8F8F8"/>
                </a:solidFill>
              </a:rPr>
              <a:t>3.</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4"/>
          <p:cNvSpPr>
            <a:spLocks noChangeArrowheads="1"/>
          </p:cNvSpPr>
          <p:nvPr/>
        </p:nvSpPr>
        <p:spPr bwMode="auto">
          <a:xfrm>
            <a:off x="419100" y="2574925"/>
            <a:ext cx="1830388" cy="504825"/>
          </a:xfrm>
          <a:prstGeom prst="roundRect">
            <a:avLst>
              <a:gd name="adj" fmla="val 16667"/>
            </a:avLst>
          </a:prstGeom>
          <a:solidFill>
            <a:schemeClr val="accent2"/>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0"/>
              </a:spcBef>
              <a:buClrTx/>
              <a:buFontTx/>
              <a:buNone/>
            </a:pPr>
            <a:r>
              <a:rPr lang="de-DE" altLang="de-DE" sz="1800">
                <a:solidFill>
                  <a:schemeClr val="bg1"/>
                </a:solidFill>
              </a:rPr>
              <a:t>Vertrauen</a:t>
            </a:r>
          </a:p>
        </p:txBody>
      </p:sp>
      <p:sp>
        <p:nvSpPr>
          <p:cNvPr id="9219" name="AutoShape 5"/>
          <p:cNvSpPr>
            <a:spLocks noChangeArrowheads="1"/>
          </p:cNvSpPr>
          <p:nvPr/>
        </p:nvSpPr>
        <p:spPr bwMode="auto">
          <a:xfrm>
            <a:off x="419100" y="3284538"/>
            <a:ext cx="1830388" cy="504825"/>
          </a:xfrm>
          <a:prstGeom prst="roundRect">
            <a:avLst>
              <a:gd name="adj" fmla="val 16667"/>
            </a:avLst>
          </a:prstGeom>
          <a:solidFill>
            <a:schemeClr val="accent2"/>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0"/>
              </a:spcBef>
              <a:buClrTx/>
              <a:buFontTx/>
              <a:buNone/>
            </a:pPr>
            <a:r>
              <a:rPr lang="de-DE" altLang="de-DE" sz="1800">
                <a:solidFill>
                  <a:schemeClr val="bg1"/>
                </a:solidFill>
              </a:rPr>
              <a:t>Erwartungen</a:t>
            </a:r>
          </a:p>
        </p:txBody>
      </p:sp>
      <p:sp>
        <p:nvSpPr>
          <p:cNvPr id="9220" name="AutoShape 6"/>
          <p:cNvSpPr>
            <a:spLocks noChangeArrowheads="1"/>
          </p:cNvSpPr>
          <p:nvPr/>
        </p:nvSpPr>
        <p:spPr bwMode="auto">
          <a:xfrm>
            <a:off x="419100" y="3995738"/>
            <a:ext cx="1830388" cy="504825"/>
          </a:xfrm>
          <a:prstGeom prst="roundRect">
            <a:avLst>
              <a:gd name="adj" fmla="val 16667"/>
            </a:avLst>
          </a:prstGeom>
          <a:solidFill>
            <a:schemeClr val="accent2"/>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0"/>
              </a:spcBef>
              <a:buClrTx/>
              <a:buFontTx/>
              <a:buNone/>
            </a:pPr>
            <a:r>
              <a:rPr lang="de-DE" altLang="de-DE" sz="1800">
                <a:solidFill>
                  <a:schemeClr val="bg1"/>
                </a:solidFill>
              </a:rPr>
              <a:t>Aktivität</a:t>
            </a:r>
          </a:p>
        </p:txBody>
      </p:sp>
      <p:sp>
        <p:nvSpPr>
          <p:cNvPr id="9221" name="AutoShape 9"/>
          <p:cNvSpPr>
            <a:spLocks noChangeArrowheads="1"/>
          </p:cNvSpPr>
          <p:nvPr/>
        </p:nvSpPr>
        <p:spPr bwMode="auto">
          <a:xfrm>
            <a:off x="419100" y="4749800"/>
            <a:ext cx="1830388" cy="504825"/>
          </a:xfrm>
          <a:prstGeom prst="roundRect">
            <a:avLst>
              <a:gd name="adj" fmla="val 16667"/>
            </a:avLst>
          </a:prstGeom>
          <a:solidFill>
            <a:schemeClr val="accent2"/>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0"/>
              </a:spcBef>
              <a:buClrTx/>
              <a:buFontTx/>
              <a:buNone/>
            </a:pPr>
            <a:r>
              <a:rPr lang="de-DE" altLang="de-DE" sz="1800">
                <a:solidFill>
                  <a:schemeClr val="bg1"/>
                </a:solidFill>
              </a:rPr>
              <a:t>Gesamt</a:t>
            </a:r>
            <a:endParaRPr lang="de-DE" altLang="de-DE" sz="1800" b="1">
              <a:solidFill>
                <a:schemeClr val="bg1"/>
              </a:solidFill>
              <a:sym typeface="Symbol" panose="05050102010706020507" pitchFamily="18" charset="2"/>
            </a:endParaRPr>
          </a:p>
        </p:txBody>
      </p:sp>
      <p:sp>
        <p:nvSpPr>
          <p:cNvPr id="9222" name="Line 10"/>
          <p:cNvSpPr>
            <a:spLocks noChangeShapeType="1"/>
          </p:cNvSpPr>
          <p:nvPr/>
        </p:nvSpPr>
        <p:spPr bwMode="auto">
          <a:xfrm>
            <a:off x="184150" y="5521325"/>
            <a:ext cx="4300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9223" name="Text Box 12"/>
          <p:cNvSpPr txBox="1">
            <a:spLocks noChangeArrowheads="1"/>
          </p:cNvSpPr>
          <p:nvPr/>
        </p:nvSpPr>
        <p:spPr bwMode="auto">
          <a:xfrm>
            <a:off x="2424113" y="2654300"/>
            <a:ext cx="1863725" cy="366713"/>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50000"/>
              </a:spcBef>
              <a:buClrTx/>
              <a:buFontTx/>
              <a:buNone/>
            </a:pPr>
            <a:r>
              <a:rPr lang="de-DE" altLang="de-DE" sz="1800" dirty="0"/>
              <a:t>46</a:t>
            </a:r>
          </a:p>
        </p:txBody>
      </p:sp>
      <p:sp>
        <p:nvSpPr>
          <p:cNvPr id="9224" name="Text Box 13"/>
          <p:cNvSpPr txBox="1">
            <a:spLocks noChangeArrowheads="1"/>
          </p:cNvSpPr>
          <p:nvPr/>
        </p:nvSpPr>
        <p:spPr bwMode="auto">
          <a:xfrm>
            <a:off x="2424113" y="3359150"/>
            <a:ext cx="1863725" cy="366713"/>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50000"/>
              </a:spcBef>
              <a:buClrTx/>
              <a:buFontTx/>
              <a:buNone/>
            </a:pPr>
            <a:r>
              <a:rPr lang="de-DE" altLang="de-DE" sz="1800" dirty="0"/>
              <a:t>24</a:t>
            </a:r>
          </a:p>
        </p:txBody>
      </p:sp>
      <p:sp>
        <p:nvSpPr>
          <p:cNvPr id="9225" name="Text Box 14"/>
          <p:cNvSpPr txBox="1">
            <a:spLocks noChangeArrowheads="1"/>
          </p:cNvSpPr>
          <p:nvPr/>
        </p:nvSpPr>
        <p:spPr bwMode="auto">
          <a:xfrm>
            <a:off x="2424113" y="4065588"/>
            <a:ext cx="1863725" cy="366712"/>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50000"/>
              </a:spcBef>
              <a:buClrTx/>
              <a:buFontTx/>
              <a:buNone/>
            </a:pPr>
            <a:r>
              <a:rPr lang="de-DE" altLang="de-DE" sz="1800" dirty="0"/>
              <a:t>27</a:t>
            </a:r>
          </a:p>
        </p:txBody>
      </p:sp>
      <p:sp>
        <p:nvSpPr>
          <p:cNvPr id="9226" name="Text Box 15"/>
          <p:cNvSpPr txBox="1">
            <a:spLocks noChangeArrowheads="1"/>
          </p:cNvSpPr>
          <p:nvPr/>
        </p:nvSpPr>
        <p:spPr bwMode="auto">
          <a:xfrm>
            <a:off x="2424113" y="4837113"/>
            <a:ext cx="1863725" cy="366712"/>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de-DE" altLang="de-DE" sz="1800" b="1" dirty="0">
                <a:sym typeface="Symbol" panose="05050102010706020507" pitchFamily="18" charset="2"/>
              </a:rPr>
              <a:t>        32</a:t>
            </a:r>
            <a:endParaRPr lang="de-DE" altLang="de-DE" sz="1800" b="1" dirty="0"/>
          </a:p>
        </p:txBody>
      </p:sp>
      <p:sp>
        <p:nvSpPr>
          <p:cNvPr id="9227" name="Rectangle 52"/>
          <p:cNvSpPr>
            <a:spLocks noGrp="1" noChangeArrowheads="1"/>
          </p:cNvSpPr>
          <p:nvPr>
            <p:ph type="title"/>
          </p:nvPr>
        </p:nvSpPr>
        <p:spPr>
          <a:xfrm>
            <a:off x="635000" y="1265238"/>
            <a:ext cx="8347075" cy="571500"/>
          </a:xfrm>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de-DE" altLang="de-DE" sz="2000" b="1"/>
              <a:t>Die Details: Der DIA Deutschland-Trend-Vorsorge: </a:t>
            </a:r>
            <a:br>
              <a:rPr lang="de-DE" altLang="de-DE" sz="2000" b="1"/>
            </a:br>
            <a:r>
              <a:rPr lang="de-DE" altLang="de-DE" sz="2000" b="1"/>
              <a:t>Indexwerte</a:t>
            </a:r>
            <a:br>
              <a:rPr lang="de-DE" altLang="de-DE" sz="2000" b="1"/>
            </a:br>
            <a:endParaRPr lang="de-DE" altLang="de-DE" sz="2000" b="1"/>
          </a:p>
        </p:txBody>
      </p:sp>
      <p:sp>
        <p:nvSpPr>
          <p:cNvPr id="9228" name="AutoShape 53"/>
          <p:cNvSpPr>
            <a:spLocks noChangeArrowheads="1"/>
          </p:cNvSpPr>
          <p:nvPr/>
        </p:nvSpPr>
        <p:spPr bwMode="auto">
          <a:xfrm>
            <a:off x="6946900" y="1076325"/>
            <a:ext cx="1898650" cy="365125"/>
          </a:xfrm>
          <a:prstGeom prst="roundRect">
            <a:avLst>
              <a:gd name="adj" fmla="val 16667"/>
            </a:avLst>
          </a:prstGeom>
          <a:solidFill>
            <a:schemeClr val="accent1"/>
          </a:solidFill>
          <a:ln w="19050">
            <a:solidFill>
              <a:srgbClr val="0000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lnSpc>
                <a:spcPct val="80000"/>
              </a:lnSpc>
              <a:spcBef>
                <a:spcPct val="0"/>
              </a:spcBef>
              <a:buClrTx/>
              <a:buFontTx/>
              <a:buNone/>
            </a:pPr>
            <a:r>
              <a:rPr lang="de-DE" altLang="de-DE" sz="1100" b="1">
                <a:solidFill>
                  <a:srgbClr val="000000"/>
                </a:solidFill>
              </a:rPr>
              <a:t>DIA Deutschland-Trend-Vorsorge</a:t>
            </a:r>
            <a:endParaRPr lang="de-DE" altLang="de-DE" sz="1100">
              <a:solidFill>
                <a:srgbClr val="000000"/>
              </a:solidFill>
            </a:endParaRPr>
          </a:p>
        </p:txBody>
      </p:sp>
      <p:sp>
        <p:nvSpPr>
          <p:cNvPr id="9229" name="AutoShape 84"/>
          <p:cNvSpPr>
            <a:spLocks noChangeArrowheads="1"/>
          </p:cNvSpPr>
          <p:nvPr/>
        </p:nvSpPr>
        <p:spPr bwMode="auto">
          <a:xfrm rot="5400000">
            <a:off x="3293269" y="5117307"/>
            <a:ext cx="192087" cy="488950"/>
          </a:xfrm>
          <a:prstGeom prst="rightArrow">
            <a:avLst>
              <a:gd name="adj1" fmla="val 50000"/>
              <a:gd name="adj2" fmla="val 25000"/>
            </a:avLst>
          </a:prstGeom>
          <a:solidFill>
            <a:schemeClr val="tx2"/>
          </a:solidFill>
          <a:ln w="952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5400"/>
          </a:p>
        </p:txBody>
      </p:sp>
      <p:sp>
        <p:nvSpPr>
          <p:cNvPr id="9230" name="AutoShape 85"/>
          <p:cNvSpPr>
            <a:spLocks noChangeArrowheads="1"/>
          </p:cNvSpPr>
          <p:nvPr/>
        </p:nvSpPr>
        <p:spPr bwMode="auto">
          <a:xfrm>
            <a:off x="2314575" y="1924050"/>
            <a:ext cx="2020888" cy="495300"/>
          </a:xfrm>
          <a:prstGeom prst="roundRect">
            <a:avLst>
              <a:gd name="adj" fmla="val 16667"/>
            </a:avLst>
          </a:prstGeom>
          <a:solidFill>
            <a:schemeClr val="accent2"/>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0"/>
              </a:spcBef>
              <a:buClrTx/>
              <a:buFontTx/>
              <a:buNone/>
            </a:pPr>
            <a:r>
              <a:rPr lang="de-DE" altLang="de-DE" sz="1800">
                <a:solidFill>
                  <a:schemeClr val="bg1"/>
                </a:solidFill>
              </a:rPr>
              <a:t>Vorsorge-Dimensionen</a:t>
            </a:r>
          </a:p>
        </p:txBody>
      </p:sp>
      <p:sp>
        <p:nvSpPr>
          <p:cNvPr id="9231" name="Text Box 86"/>
          <p:cNvSpPr txBox="1">
            <a:spLocks noChangeArrowheads="1"/>
          </p:cNvSpPr>
          <p:nvPr/>
        </p:nvSpPr>
        <p:spPr bwMode="auto">
          <a:xfrm>
            <a:off x="2720975" y="5805488"/>
            <a:ext cx="1462088" cy="369887"/>
          </a:xfrm>
          <a:prstGeom prst="rect">
            <a:avLst/>
          </a:prstGeom>
          <a:solidFill>
            <a:schemeClr val="accent1"/>
          </a:solidFill>
          <a:ln w="2857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50000"/>
              </a:spcBef>
              <a:buClrTx/>
              <a:buFontTx/>
              <a:buNone/>
            </a:pPr>
            <a:r>
              <a:rPr lang="de-DE" altLang="de-DE" sz="1800" dirty="0"/>
              <a:t>=</a:t>
            </a:r>
            <a:r>
              <a:rPr lang="de-DE" altLang="de-DE" sz="18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de-DE" altLang="de-DE" sz="1800" b="1" dirty="0"/>
              <a:t> 101 Pkt.</a:t>
            </a:r>
          </a:p>
        </p:txBody>
      </p:sp>
      <p:sp>
        <p:nvSpPr>
          <p:cNvPr id="9232" name="AutoShape 87"/>
          <p:cNvSpPr>
            <a:spLocks noChangeArrowheads="1"/>
          </p:cNvSpPr>
          <p:nvPr/>
        </p:nvSpPr>
        <p:spPr bwMode="auto">
          <a:xfrm>
            <a:off x="404813" y="5591175"/>
            <a:ext cx="1844675" cy="835025"/>
          </a:xfrm>
          <a:prstGeom prst="roundRect">
            <a:avLst>
              <a:gd name="adj" fmla="val 16667"/>
            </a:avLst>
          </a:prstGeom>
          <a:solidFill>
            <a:schemeClr val="accent2"/>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0"/>
              </a:spcBef>
              <a:buClrTx/>
              <a:buFontTx/>
              <a:buNone/>
            </a:pPr>
            <a:r>
              <a:rPr lang="de-DE" altLang="de-DE" b="1">
                <a:solidFill>
                  <a:schemeClr val="bg1"/>
                </a:solidFill>
              </a:rPr>
              <a:t>DIA Deutschland- Trend-Vorsorge</a:t>
            </a:r>
          </a:p>
        </p:txBody>
      </p:sp>
      <p:sp>
        <p:nvSpPr>
          <p:cNvPr id="9233" name="AutoShape 59"/>
          <p:cNvSpPr>
            <a:spLocks noChangeArrowheads="1"/>
          </p:cNvSpPr>
          <p:nvPr/>
        </p:nvSpPr>
        <p:spPr bwMode="auto">
          <a:xfrm>
            <a:off x="6726238" y="923925"/>
            <a:ext cx="322262" cy="274638"/>
          </a:xfrm>
          <a:prstGeom prst="roundRect">
            <a:avLst>
              <a:gd name="adj" fmla="val 16667"/>
            </a:avLst>
          </a:prstGeom>
          <a:solidFill>
            <a:srgbClr val="4E619E"/>
          </a:solidFill>
          <a:ln w="12700">
            <a:solidFill>
              <a:schemeClr val="bg1"/>
            </a:solidFill>
            <a:round/>
            <a:headEnd/>
            <a:tailEnd/>
          </a:ln>
        </p:spPr>
        <p:txBody>
          <a:bodyPr wrap="none" lIns="90000" tIns="46800" rIns="90000" bIns="4680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a:spcBef>
                <a:spcPct val="0"/>
              </a:spcBef>
              <a:buClr>
                <a:schemeClr val="tx1"/>
              </a:buClr>
              <a:buSzPct val="70000"/>
              <a:buFont typeface="Marlett" pitchFamily="2" charset="2"/>
              <a:buNone/>
            </a:pPr>
            <a:r>
              <a:rPr lang="de-DE" altLang="de-DE" sz="1800" b="1">
                <a:solidFill>
                  <a:srgbClr val="F8F8F8"/>
                </a:solidFill>
              </a:rPr>
              <a:t>4.</a:t>
            </a:r>
          </a:p>
        </p:txBody>
      </p:sp>
      <p:sp>
        <p:nvSpPr>
          <p:cNvPr id="9234" name="AutoShape 93"/>
          <p:cNvSpPr>
            <a:spLocks noChangeArrowheads="1"/>
          </p:cNvSpPr>
          <p:nvPr/>
        </p:nvSpPr>
        <p:spPr bwMode="auto">
          <a:xfrm>
            <a:off x="4664075" y="1924050"/>
            <a:ext cx="4244975" cy="495300"/>
          </a:xfrm>
          <a:prstGeom prst="roundRect">
            <a:avLst>
              <a:gd name="adj" fmla="val 16667"/>
            </a:avLst>
          </a:prstGeom>
          <a:solidFill>
            <a:schemeClr val="accent2"/>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0"/>
              </a:spcBef>
              <a:buClrTx/>
              <a:buFontTx/>
              <a:buNone/>
            </a:pPr>
            <a:r>
              <a:rPr lang="de-DE" altLang="de-DE" sz="1800">
                <a:solidFill>
                  <a:schemeClr val="bg1"/>
                </a:solidFill>
              </a:rPr>
              <a:t>Berechnung der Dimensionen</a:t>
            </a:r>
          </a:p>
        </p:txBody>
      </p:sp>
      <p:sp>
        <p:nvSpPr>
          <p:cNvPr id="9235" name="Text Box 94"/>
          <p:cNvSpPr txBox="1">
            <a:spLocks noChangeArrowheads="1"/>
          </p:cNvSpPr>
          <p:nvPr/>
        </p:nvSpPr>
        <p:spPr bwMode="auto">
          <a:xfrm>
            <a:off x="4646613" y="3963988"/>
            <a:ext cx="4297362" cy="646112"/>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de-DE" altLang="de-DE" sz="1200" i="1" dirty="0"/>
              <a:t>Seite 5</a:t>
            </a:r>
            <a:r>
              <a:rPr lang="de-DE" altLang="de-DE" sz="1200" dirty="0"/>
              <a:t>: Ich habe nicht ausreichend vorgesorgt, möchte aber in den nächsten 12 Monaten mehr für meine Vorsorge tun, Insgesamt: 27</a:t>
            </a:r>
          </a:p>
        </p:txBody>
      </p:sp>
      <p:sp>
        <p:nvSpPr>
          <p:cNvPr id="9236" name="Text Box 95"/>
          <p:cNvSpPr txBox="1">
            <a:spLocks noChangeArrowheads="1"/>
          </p:cNvSpPr>
          <p:nvPr/>
        </p:nvSpPr>
        <p:spPr bwMode="auto">
          <a:xfrm>
            <a:off x="4646613" y="3330575"/>
            <a:ext cx="4297362" cy="457200"/>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de-DE" altLang="de-DE" sz="1200" i="1" dirty="0"/>
              <a:t>Seite 4</a:t>
            </a:r>
            <a:r>
              <a:rPr lang="de-DE" altLang="de-DE" sz="1200" dirty="0"/>
              <a:t>: Denken Sie, Ihren Standard im Alter steigern zu können (5%), beibehalten zu können (19%), Insgesamt: 24 </a:t>
            </a:r>
          </a:p>
        </p:txBody>
      </p:sp>
      <p:sp>
        <p:nvSpPr>
          <p:cNvPr id="9237" name="Text Box 96"/>
          <p:cNvSpPr txBox="1">
            <a:spLocks noChangeArrowheads="1"/>
          </p:cNvSpPr>
          <p:nvPr/>
        </p:nvSpPr>
        <p:spPr bwMode="auto">
          <a:xfrm>
            <a:off x="4646613" y="2516188"/>
            <a:ext cx="4297362" cy="646112"/>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de-DE" altLang="de-DE" sz="1200" i="1" dirty="0"/>
              <a:t>Seite 3</a:t>
            </a:r>
            <a:r>
              <a:rPr lang="de-DE" altLang="de-DE" sz="1200" dirty="0"/>
              <a:t>: Mittelwert über das Vertrauen in die gesetzliche, betriebliche und private Altersvorsorge, multipliziert mit 10, Insgesamt: 46</a:t>
            </a:r>
          </a:p>
        </p:txBody>
      </p:sp>
      <p:sp>
        <p:nvSpPr>
          <p:cNvPr id="9238" name="AutoShape 99"/>
          <p:cNvSpPr>
            <a:spLocks noChangeArrowheads="1"/>
          </p:cNvSpPr>
          <p:nvPr/>
        </p:nvSpPr>
        <p:spPr bwMode="auto">
          <a:xfrm>
            <a:off x="4335463" y="2624138"/>
            <a:ext cx="296862" cy="419100"/>
          </a:xfrm>
          <a:prstGeom prst="leftArrow">
            <a:avLst>
              <a:gd name="adj1" fmla="val 50000"/>
              <a:gd name="adj2" fmla="val 25000"/>
            </a:avLst>
          </a:prstGeom>
          <a:solidFill>
            <a:schemeClr val="tx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5400"/>
          </a:p>
        </p:txBody>
      </p:sp>
      <p:sp>
        <p:nvSpPr>
          <p:cNvPr id="9239" name="AutoShape 100"/>
          <p:cNvSpPr>
            <a:spLocks noChangeArrowheads="1"/>
          </p:cNvSpPr>
          <p:nvPr/>
        </p:nvSpPr>
        <p:spPr bwMode="auto">
          <a:xfrm>
            <a:off x="4335463" y="3328988"/>
            <a:ext cx="296862" cy="419100"/>
          </a:xfrm>
          <a:prstGeom prst="leftArrow">
            <a:avLst>
              <a:gd name="adj1" fmla="val 50000"/>
              <a:gd name="adj2" fmla="val 25000"/>
            </a:avLst>
          </a:prstGeom>
          <a:solidFill>
            <a:schemeClr val="tx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5400"/>
          </a:p>
        </p:txBody>
      </p:sp>
      <p:sp>
        <p:nvSpPr>
          <p:cNvPr id="9240" name="AutoShape 101"/>
          <p:cNvSpPr>
            <a:spLocks noChangeArrowheads="1"/>
          </p:cNvSpPr>
          <p:nvPr/>
        </p:nvSpPr>
        <p:spPr bwMode="auto">
          <a:xfrm>
            <a:off x="4335463" y="4033838"/>
            <a:ext cx="296862" cy="419100"/>
          </a:xfrm>
          <a:prstGeom prst="leftArrow">
            <a:avLst>
              <a:gd name="adj1" fmla="val 50000"/>
              <a:gd name="adj2" fmla="val 25000"/>
            </a:avLst>
          </a:prstGeom>
          <a:solidFill>
            <a:schemeClr val="tx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endParaRPr lang="de-DE" altLang="de-DE" sz="5400"/>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2"/>
          <p:cNvSpPr txBox="1">
            <a:spLocks noChangeArrowheads="1"/>
          </p:cNvSpPr>
          <p:nvPr/>
        </p:nvSpPr>
        <p:spPr bwMode="auto">
          <a:xfrm>
            <a:off x="635000" y="1265238"/>
            <a:ext cx="834707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MetaPlusBold-Roman" pitchFamily="34" charset="0"/>
              </a:defRPr>
            </a:lvl2pPr>
            <a:lvl3pPr algn="l" rtl="0" eaLnBrk="0" fontAlgn="base" hangingPunct="0">
              <a:spcBef>
                <a:spcPct val="0"/>
              </a:spcBef>
              <a:spcAft>
                <a:spcPct val="0"/>
              </a:spcAft>
              <a:defRPr sz="2400">
                <a:solidFill>
                  <a:schemeClr val="tx2"/>
                </a:solidFill>
                <a:latin typeface="MetaPlusBold-Roman" pitchFamily="34" charset="0"/>
              </a:defRPr>
            </a:lvl3pPr>
            <a:lvl4pPr algn="l" rtl="0" eaLnBrk="0" fontAlgn="base" hangingPunct="0">
              <a:spcBef>
                <a:spcPct val="0"/>
              </a:spcBef>
              <a:spcAft>
                <a:spcPct val="0"/>
              </a:spcAft>
              <a:defRPr sz="2400">
                <a:solidFill>
                  <a:schemeClr val="tx2"/>
                </a:solidFill>
                <a:latin typeface="MetaPlusBold-Roman" pitchFamily="34" charset="0"/>
              </a:defRPr>
            </a:lvl4pPr>
            <a:lvl5pPr algn="l" rtl="0" eaLnBrk="0" fontAlgn="base" hangingPunct="0">
              <a:spcBef>
                <a:spcPct val="0"/>
              </a:spcBef>
              <a:spcAft>
                <a:spcPct val="0"/>
              </a:spcAft>
              <a:defRPr sz="2400">
                <a:solidFill>
                  <a:schemeClr val="tx2"/>
                </a:solidFill>
                <a:latin typeface="MetaPlusBold-Roman" pitchFamily="34" charset="0"/>
              </a:defRPr>
            </a:lvl5pPr>
            <a:lvl6pPr marL="457200" algn="l" rtl="0" eaLnBrk="0" fontAlgn="base" hangingPunct="0">
              <a:spcBef>
                <a:spcPct val="0"/>
              </a:spcBef>
              <a:spcAft>
                <a:spcPct val="0"/>
              </a:spcAft>
              <a:defRPr sz="2400">
                <a:solidFill>
                  <a:schemeClr val="tx2"/>
                </a:solidFill>
                <a:latin typeface="MetaPlusBold-Roman" pitchFamily="34" charset="0"/>
              </a:defRPr>
            </a:lvl6pPr>
            <a:lvl7pPr marL="914400" algn="l" rtl="0" eaLnBrk="0" fontAlgn="base" hangingPunct="0">
              <a:spcBef>
                <a:spcPct val="0"/>
              </a:spcBef>
              <a:spcAft>
                <a:spcPct val="0"/>
              </a:spcAft>
              <a:defRPr sz="2400">
                <a:solidFill>
                  <a:schemeClr val="tx2"/>
                </a:solidFill>
                <a:latin typeface="MetaPlusBold-Roman" pitchFamily="34" charset="0"/>
              </a:defRPr>
            </a:lvl7pPr>
            <a:lvl8pPr marL="1371600" algn="l" rtl="0" eaLnBrk="0" fontAlgn="base" hangingPunct="0">
              <a:spcBef>
                <a:spcPct val="0"/>
              </a:spcBef>
              <a:spcAft>
                <a:spcPct val="0"/>
              </a:spcAft>
              <a:defRPr sz="2400">
                <a:solidFill>
                  <a:schemeClr val="tx2"/>
                </a:solidFill>
                <a:latin typeface="MetaPlusBold-Roman" pitchFamily="34" charset="0"/>
              </a:defRPr>
            </a:lvl8pPr>
            <a:lvl9pPr marL="1828800" algn="l" rtl="0" eaLnBrk="0" fontAlgn="base" hangingPunct="0">
              <a:spcBef>
                <a:spcPct val="0"/>
              </a:spcBef>
              <a:spcAft>
                <a:spcPct val="0"/>
              </a:spcAft>
              <a:defRPr sz="2400">
                <a:solidFill>
                  <a:schemeClr val="tx2"/>
                </a:solidFill>
                <a:latin typeface="MetaPlusBold-Roman" pitchFamily="34" charset="0"/>
              </a:defRPr>
            </a:lvl9pPr>
          </a:lstStyle>
          <a:p>
            <a:pPr>
              <a:defRPr/>
            </a:pPr>
            <a:r>
              <a:rPr lang="de-DE" altLang="de-DE" sz="2000" b="1" kern="0" dirty="0"/>
              <a:t>Die Details: Der DIA Deutschland-Trend-Vorsorge: </a:t>
            </a:r>
            <a:br>
              <a:rPr lang="de-DE" altLang="de-DE" sz="2000" b="1" kern="0" dirty="0"/>
            </a:br>
            <a:r>
              <a:rPr lang="de-DE" altLang="de-DE" sz="2000" b="1" kern="0" dirty="0"/>
              <a:t>Indexwert Gesamt </a:t>
            </a:r>
            <a:br>
              <a:rPr lang="de-DE" altLang="de-DE" sz="2000" b="1" kern="0" dirty="0"/>
            </a:br>
            <a:endParaRPr lang="de-DE" altLang="de-DE" sz="2000" b="1" kern="0" dirty="0"/>
          </a:p>
        </p:txBody>
      </p:sp>
      <p:graphicFrame>
        <p:nvGraphicFramePr>
          <p:cNvPr id="2" name="Objekt 1"/>
          <p:cNvGraphicFramePr>
            <a:graphicFrameLocks noChangeAspect="1"/>
          </p:cNvGraphicFramePr>
          <p:nvPr>
            <p:extLst>
              <p:ext uri="{D42A27DB-BD31-4B8C-83A1-F6EECF244321}">
                <p14:modId xmlns:p14="http://schemas.microsoft.com/office/powerpoint/2010/main" val="3095683525"/>
              </p:ext>
            </p:extLst>
          </p:nvPr>
        </p:nvGraphicFramePr>
        <p:xfrm>
          <a:off x="889000" y="2479675"/>
          <a:ext cx="7834313" cy="3308350"/>
        </p:xfrm>
        <a:graphic>
          <a:graphicData uri="http://schemas.openxmlformats.org/drawingml/2006/chart">
            <c:chart xmlns:c="http://schemas.openxmlformats.org/drawingml/2006/chart" xmlns:r="http://schemas.openxmlformats.org/officeDocument/2006/relationships" r:id="rId3"/>
          </a:graphicData>
        </a:graphic>
      </p:graphicFrame>
      <p:sp>
        <p:nvSpPr>
          <p:cNvPr id="10244" name="Rectangle 9"/>
          <p:cNvSpPr>
            <a:spLocks noChangeArrowheads="1"/>
          </p:cNvSpPr>
          <p:nvPr/>
        </p:nvSpPr>
        <p:spPr bwMode="auto">
          <a:xfrm>
            <a:off x="539750" y="2087563"/>
            <a:ext cx="8183563"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0"/>
              </a:spcBef>
              <a:buClrTx/>
              <a:buFontTx/>
              <a:buNone/>
            </a:pPr>
            <a:r>
              <a:rPr lang="de-DE" altLang="de-DE" sz="1800" b="1">
                <a:solidFill>
                  <a:srgbClr val="A7A9AC"/>
                </a:solidFill>
              </a:rPr>
              <a:t>DIA-Deutschland-Trend-Vorsorge im Jahresverlauf</a:t>
            </a:r>
          </a:p>
        </p:txBody>
      </p:sp>
      <p:sp>
        <p:nvSpPr>
          <p:cNvPr id="10245" name="Text Box 27"/>
          <p:cNvSpPr txBox="1">
            <a:spLocks noChangeArrowheads="1"/>
          </p:cNvSpPr>
          <p:nvPr/>
        </p:nvSpPr>
        <p:spPr bwMode="auto">
          <a:xfrm>
            <a:off x="1189038" y="4629150"/>
            <a:ext cx="42227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spcBef>
                <a:spcPct val="50000"/>
              </a:spcBef>
              <a:buClr>
                <a:schemeClr val="tx1"/>
              </a:buClr>
              <a:buSzPct val="70000"/>
              <a:buFont typeface="Marlett" pitchFamily="2" charset="2"/>
              <a:buNone/>
            </a:pPr>
            <a:r>
              <a:rPr lang="de-DE" altLang="de-DE" sz="1000">
                <a:solidFill>
                  <a:srgbClr val="000000"/>
                </a:solidFill>
              </a:rPr>
              <a:t>*)</a:t>
            </a:r>
          </a:p>
        </p:txBody>
      </p:sp>
      <p:sp>
        <p:nvSpPr>
          <p:cNvPr id="10246" name="Text Box 28"/>
          <p:cNvSpPr txBox="1">
            <a:spLocks noChangeArrowheads="1"/>
          </p:cNvSpPr>
          <p:nvPr/>
        </p:nvSpPr>
        <p:spPr bwMode="auto">
          <a:xfrm>
            <a:off x="7435850" y="5411788"/>
            <a:ext cx="165417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spcBef>
                <a:spcPct val="50000"/>
              </a:spcBef>
              <a:buClr>
                <a:schemeClr val="tx1"/>
              </a:buClr>
              <a:buSzPct val="70000"/>
              <a:buFont typeface="Marlett" pitchFamily="2" charset="2"/>
              <a:buNone/>
            </a:pPr>
            <a:r>
              <a:rPr lang="de-DE" altLang="de-DE" sz="1000">
                <a:solidFill>
                  <a:srgbClr val="000000"/>
                </a:solidFill>
              </a:rPr>
              <a:t>*) 1.Quartal 2009 = 100</a:t>
            </a:r>
          </a:p>
        </p:txBody>
      </p:sp>
      <p:sp>
        <p:nvSpPr>
          <p:cNvPr id="10247" name="AutoShape 61"/>
          <p:cNvSpPr>
            <a:spLocks noChangeArrowheads="1"/>
          </p:cNvSpPr>
          <p:nvPr/>
        </p:nvSpPr>
        <p:spPr bwMode="auto">
          <a:xfrm>
            <a:off x="6946900" y="1076325"/>
            <a:ext cx="1898650" cy="365125"/>
          </a:xfrm>
          <a:prstGeom prst="roundRect">
            <a:avLst>
              <a:gd name="adj" fmla="val 16667"/>
            </a:avLst>
          </a:prstGeom>
          <a:solidFill>
            <a:schemeClr val="accent1"/>
          </a:solidFill>
          <a:ln w="19050">
            <a:solidFill>
              <a:srgbClr val="0000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lnSpc>
                <a:spcPct val="80000"/>
              </a:lnSpc>
              <a:spcBef>
                <a:spcPct val="0"/>
              </a:spcBef>
              <a:buClrTx/>
              <a:buFontTx/>
              <a:buNone/>
            </a:pPr>
            <a:r>
              <a:rPr lang="de-DE" altLang="de-DE" sz="1100" b="1">
                <a:solidFill>
                  <a:srgbClr val="000000"/>
                </a:solidFill>
              </a:rPr>
              <a:t>DIA-Deutschland-</a:t>
            </a:r>
            <a:br>
              <a:rPr lang="de-DE" altLang="de-DE" sz="1100" b="1">
                <a:solidFill>
                  <a:srgbClr val="000000"/>
                </a:solidFill>
              </a:rPr>
            </a:br>
            <a:r>
              <a:rPr lang="de-DE" altLang="de-DE" sz="1100" b="1">
                <a:solidFill>
                  <a:srgbClr val="000000"/>
                </a:solidFill>
              </a:rPr>
              <a:t>Trend-Vorsorge</a:t>
            </a:r>
            <a:endParaRPr lang="de-DE" altLang="de-DE" sz="1100">
              <a:solidFill>
                <a:srgbClr val="000000"/>
              </a:solidFill>
            </a:endParaRPr>
          </a:p>
        </p:txBody>
      </p:sp>
      <p:sp>
        <p:nvSpPr>
          <p:cNvPr id="10248" name="Rectangle 2"/>
          <p:cNvSpPr>
            <a:spLocks noChangeArrowheads="1"/>
          </p:cNvSpPr>
          <p:nvPr/>
        </p:nvSpPr>
        <p:spPr bwMode="auto">
          <a:xfrm>
            <a:off x="490538" y="5880100"/>
            <a:ext cx="8318500"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57188" indent="-357188"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0"/>
              </a:spcBef>
              <a:buClrTx/>
              <a:buFont typeface="Wingdings" panose="05000000000000000000" pitchFamily="2" charset="2"/>
              <a:buChar char="Ø"/>
            </a:pPr>
            <a:r>
              <a:rPr lang="de-DE" altLang="de-DE" b="1" dirty="0">
                <a:solidFill>
                  <a:srgbClr val="A50021"/>
                </a:solidFill>
              </a:rPr>
              <a:t>Der DIA Deutschland-Trend-Vorsorge liegt bei 101 Punkten. Dieser niedrige Wert ist vor allem auf ein Absinken der Dimensionen Vertrauen und Erwartungen zurückzuführen.</a:t>
            </a:r>
            <a:endParaRPr lang="de-DE" altLang="de-DE" sz="1800" b="1" dirty="0">
              <a:solidFill>
                <a:srgbClr val="A50021"/>
              </a:solidFill>
            </a:endParaRPr>
          </a:p>
        </p:txBody>
      </p:sp>
      <p:sp>
        <p:nvSpPr>
          <p:cNvPr id="10249" name="AutoShape 59"/>
          <p:cNvSpPr>
            <a:spLocks noChangeArrowheads="1"/>
          </p:cNvSpPr>
          <p:nvPr/>
        </p:nvSpPr>
        <p:spPr bwMode="auto">
          <a:xfrm>
            <a:off x="6726238" y="923925"/>
            <a:ext cx="322262" cy="274638"/>
          </a:xfrm>
          <a:prstGeom prst="roundRect">
            <a:avLst>
              <a:gd name="adj" fmla="val 16667"/>
            </a:avLst>
          </a:prstGeom>
          <a:solidFill>
            <a:srgbClr val="4E619E"/>
          </a:solidFill>
          <a:ln w="12700">
            <a:solidFill>
              <a:schemeClr val="bg1"/>
            </a:solidFill>
            <a:round/>
            <a:headEnd/>
            <a:tailEnd/>
          </a:ln>
        </p:spPr>
        <p:txBody>
          <a:bodyPr wrap="none" lIns="90000" tIns="46800" rIns="90000" bIns="46800"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a:spcBef>
                <a:spcPct val="0"/>
              </a:spcBef>
              <a:buClr>
                <a:schemeClr val="tx1"/>
              </a:buClr>
              <a:buSzPct val="70000"/>
              <a:buFont typeface="Marlett" pitchFamily="2" charset="2"/>
              <a:buNone/>
            </a:pPr>
            <a:r>
              <a:rPr lang="de-DE" altLang="de-DE" sz="1800" b="1">
                <a:solidFill>
                  <a:srgbClr val="F8F8F8"/>
                </a:solidFill>
              </a:rPr>
              <a:t>5.</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9"/>
          <p:cNvSpPr>
            <a:spLocks noChangeArrowheads="1"/>
          </p:cNvSpPr>
          <p:nvPr/>
        </p:nvSpPr>
        <p:spPr bwMode="auto">
          <a:xfrm>
            <a:off x="1425575" y="765175"/>
            <a:ext cx="7696200" cy="379413"/>
          </a:xfrm>
          <a:prstGeom prst="rect">
            <a:avLst/>
          </a:prstGeom>
          <a:solidFill>
            <a:schemeClr val="bg1">
              <a:alpha val="89803"/>
            </a:schemeClr>
          </a:solidFill>
          <a:ln w="9525">
            <a:solidFill>
              <a:schemeClr val="accent2"/>
            </a:solidFill>
            <a:miter lim="800000"/>
            <a:headEnd/>
            <a:tailEnd/>
          </a:ln>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0"/>
              </a:spcBef>
              <a:buClrTx/>
              <a:buFontTx/>
              <a:buNone/>
            </a:pPr>
            <a:r>
              <a:rPr lang="de-DE" altLang="de-DE" sz="2800" b="1">
                <a:solidFill>
                  <a:schemeClr val="tx2"/>
                </a:solidFill>
              </a:rPr>
              <a:t>Der DIA Deutschland-Trend-Vorsorge</a:t>
            </a:r>
          </a:p>
        </p:txBody>
      </p:sp>
      <p:sp>
        <p:nvSpPr>
          <p:cNvPr id="11267" name="Rectangle 10"/>
          <p:cNvSpPr>
            <a:spLocks noChangeArrowheads="1"/>
          </p:cNvSpPr>
          <p:nvPr/>
        </p:nvSpPr>
        <p:spPr bwMode="auto">
          <a:xfrm>
            <a:off x="1425575" y="768350"/>
            <a:ext cx="500063" cy="3762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algn="ctr" eaLnBrk="1" hangingPunct="1">
              <a:spcBef>
                <a:spcPct val="0"/>
              </a:spcBef>
              <a:buClrTx/>
              <a:buFontTx/>
              <a:buNone/>
            </a:pPr>
            <a:endParaRPr lang="de-DE" altLang="de-DE" sz="2400" b="1">
              <a:solidFill>
                <a:schemeClr val="bg1"/>
              </a:solidFill>
            </a:endParaRPr>
          </a:p>
        </p:txBody>
      </p:sp>
      <p:sp>
        <p:nvSpPr>
          <p:cNvPr id="11268" name="Rectangle 2"/>
          <p:cNvSpPr>
            <a:spLocks noChangeArrowheads="1"/>
          </p:cNvSpPr>
          <p:nvPr/>
        </p:nvSpPr>
        <p:spPr bwMode="auto">
          <a:xfrm>
            <a:off x="793750" y="2082800"/>
            <a:ext cx="7948613" cy="369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52425" indent="-352425"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40000"/>
              </a:spcBef>
              <a:buSzPct val="125000"/>
              <a:buFont typeface="Wingdings" panose="05000000000000000000" pitchFamily="2" charset="2"/>
              <a:buChar char="§"/>
            </a:pPr>
            <a:r>
              <a:rPr lang="de-DE" altLang="de-DE" sz="1800" dirty="0"/>
              <a:t>n = 1.005 Befragte</a:t>
            </a:r>
          </a:p>
          <a:p>
            <a:pPr eaLnBrk="1" hangingPunct="1">
              <a:spcBef>
                <a:spcPct val="40000"/>
              </a:spcBef>
              <a:buSzPct val="125000"/>
              <a:buFont typeface="Wingdings" panose="05000000000000000000" pitchFamily="2" charset="2"/>
              <a:buChar char="§"/>
            </a:pPr>
            <a:r>
              <a:rPr lang="de-DE" altLang="de-DE" sz="1800" dirty="0"/>
              <a:t>Zielgruppe: Erwerbspersonen zwischen 18 und 65 Jahren; nicht befragt werden Schüler, Studenten und Azubis sowie Rentner (Vorruhestand, Rente wegen Erwerbsunfähigkeit)</a:t>
            </a:r>
          </a:p>
          <a:p>
            <a:pPr eaLnBrk="1" hangingPunct="1">
              <a:spcBef>
                <a:spcPct val="40000"/>
              </a:spcBef>
              <a:buSzPct val="125000"/>
              <a:buFont typeface="Wingdings" panose="05000000000000000000" pitchFamily="2" charset="2"/>
              <a:buChar char="§"/>
            </a:pPr>
            <a:r>
              <a:rPr lang="de-DE" altLang="de-DE" sz="1800" dirty="0"/>
              <a:t>Durchführung Online über das Panel </a:t>
            </a:r>
            <a:r>
              <a:rPr lang="de-DE" altLang="de-DE" sz="1800" dirty="0">
                <a:hlinkClick r:id="rId3"/>
              </a:rPr>
              <a:t>www.yougovpanel.de</a:t>
            </a:r>
            <a:endParaRPr lang="de-DE" altLang="de-DE" sz="1800" dirty="0"/>
          </a:p>
          <a:p>
            <a:pPr eaLnBrk="1" hangingPunct="1">
              <a:spcBef>
                <a:spcPct val="40000"/>
              </a:spcBef>
              <a:buSzPct val="125000"/>
              <a:buFont typeface="Wingdings" panose="05000000000000000000" pitchFamily="2" charset="2"/>
              <a:buChar char="§"/>
            </a:pPr>
            <a:r>
              <a:rPr lang="de-DE" altLang="de-DE" sz="1800" dirty="0"/>
              <a:t>Zeitraum der Befragung: 14.12.2016 bis 19.12.2016 </a:t>
            </a:r>
          </a:p>
          <a:p>
            <a:pPr eaLnBrk="1" hangingPunct="1">
              <a:spcBef>
                <a:spcPct val="40000"/>
              </a:spcBef>
              <a:buSzPct val="125000"/>
              <a:buFont typeface="Wingdings" panose="05000000000000000000" pitchFamily="2" charset="2"/>
              <a:buChar char="§"/>
            </a:pPr>
            <a:r>
              <a:rPr lang="de-DE" altLang="de-DE" sz="1800" dirty="0"/>
              <a:t>Gewichtung der Ergebnisse nach soziodemografischen Merkmalen</a:t>
            </a:r>
          </a:p>
          <a:p>
            <a:pPr eaLnBrk="1" hangingPunct="1">
              <a:spcBef>
                <a:spcPct val="40000"/>
              </a:spcBef>
              <a:buSzPct val="125000"/>
              <a:buFont typeface="Wingdings" panose="05000000000000000000" pitchFamily="2" charset="2"/>
              <a:buChar char="§"/>
            </a:pPr>
            <a:r>
              <a:rPr lang="de-DE" altLang="de-DE" sz="1800" dirty="0"/>
              <a:t>Ergebnisse sind repräsentativ für die Gesamtheit der Bevölkerung</a:t>
            </a:r>
          </a:p>
          <a:p>
            <a:pPr eaLnBrk="1" hangingPunct="1">
              <a:spcBef>
                <a:spcPct val="40000"/>
              </a:spcBef>
              <a:buSzPct val="125000"/>
              <a:buFont typeface="Wingdings" panose="05000000000000000000" pitchFamily="2" charset="2"/>
              <a:buChar char="§"/>
            </a:pPr>
            <a:r>
              <a:rPr lang="de-DE" altLang="de-DE" sz="1800" dirty="0"/>
              <a:t>Vergleichsdaten für die vorherigen Quartale / dem vorherigen vierten Quartal des letzten Jahres liegen vor</a:t>
            </a:r>
          </a:p>
          <a:p>
            <a:pPr eaLnBrk="1" hangingPunct="1">
              <a:spcBef>
                <a:spcPct val="40000"/>
              </a:spcBef>
              <a:buSzPct val="125000"/>
              <a:buFont typeface="Wingdings" panose="05000000000000000000" pitchFamily="2" charset="2"/>
              <a:buChar char="§"/>
            </a:pPr>
            <a:endParaRPr lang="de-DE" altLang="de-DE" sz="1800" dirty="0"/>
          </a:p>
        </p:txBody>
      </p:sp>
      <p:sp>
        <p:nvSpPr>
          <p:cNvPr id="11269" name="Rectangle 5"/>
          <p:cNvSpPr>
            <a:spLocks noGrp="1" noChangeArrowheads="1"/>
          </p:cNvSpPr>
          <p:nvPr>
            <p:ph type="title"/>
          </p:nvPr>
        </p:nvSpPr>
        <p:spPr>
          <a:xfrm>
            <a:off x="635000" y="1257300"/>
            <a:ext cx="8229600" cy="571500"/>
          </a:xfrm>
        </p:spPr>
        <p:txBody>
          <a:bodyPr/>
          <a:lstStyle/>
          <a:p>
            <a:r>
              <a:rPr lang="de-DE" altLang="de-DE" sz="2000" b="1" dirty="0"/>
              <a:t>Die Details: DIA-Befragung, 24. Welle: 1.005 Personen, Online</a:t>
            </a:r>
            <a:br>
              <a:rPr lang="de-DE" altLang="de-DE" sz="2000" b="1" dirty="0"/>
            </a:br>
            <a:endParaRPr lang="de-DE" altLang="de-DE" sz="2000" b="1" dirty="0"/>
          </a:p>
        </p:txBody>
      </p:sp>
      <p:sp>
        <p:nvSpPr>
          <p:cNvPr id="11270" name="Rectangle 9"/>
          <p:cNvSpPr>
            <a:spLocks noChangeArrowheads="1"/>
          </p:cNvSpPr>
          <p:nvPr/>
        </p:nvSpPr>
        <p:spPr bwMode="auto">
          <a:xfrm>
            <a:off x="565150" y="1684338"/>
            <a:ext cx="8183563"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5000"/>
              </a:spcBef>
              <a:buClr>
                <a:schemeClr val="tx2"/>
              </a:buClr>
              <a:buFont typeface="Wingdings" panose="05000000000000000000" pitchFamily="2" charset="2"/>
              <a:defRPr sz="1600">
                <a:solidFill>
                  <a:schemeClr val="tx1"/>
                </a:solidFill>
                <a:latin typeface="Arial" panose="020B0604020202020204" pitchFamily="34" charset="0"/>
              </a:defRPr>
            </a:lvl1pPr>
            <a:lvl2pPr marL="742950" indent="-285750" eaLnBrk="0" hangingPunct="0">
              <a:spcBef>
                <a:spcPct val="70000"/>
              </a:spcBef>
              <a:buClr>
                <a:schemeClr val="tx2"/>
              </a:buClr>
              <a:buFont typeface="Wingdings" panose="05000000000000000000" pitchFamily="2" charset="2"/>
              <a:buChar char="n"/>
              <a:defRPr sz="1600">
                <a:solidFill>
                  <a:schemeClr val="tx1"/>
                </a:solidFill>
                <a:latin typeface="Arial" panose="020B0604020202020204" pitchFamily="34" charset="0"/>
              </a:defRPr>
            </a:lvl2pPr>
            <a:lvl3pPr marL="1143000" indent="-228600" eaLnBrk="0" hangingPunct="0">
              <a:spcBef>
                <a:spcPct val="35000"/>
              </a:spcBef>
              <a:buClr>
                <a:schemeClr val="tx2"/>
              </a:buClr>
              <a:buChar char="–"/>
              <a:defRPr sz="1600">
                <a:solidFill>
                  <a:schemeClr val="tx1"/>
                </a:solidFill>
                <a:latin typeface="Arial" panose="020B0604020202020204" pitchFamily="34" charset="0"/>
              </a:defRPr>
            </a:lvl3pPr>
            <a:lvl4pPr marL="1600200" indent="-228600" eaLnBrk="0" hangingPunct="0">
              <a:spcBef>
                <a:spcPct val="35000"/>
              </a:spcBef>
              <a:buClr>
                <a:schemeClr val="tx2"/>
              </a:buClr>
              <a:buChar char="–"/>
              <a:defRPr sz="1600">
                <a:solidFill>
                  <a:schemeClr val="tx1"/>
                </a:solidFill>
                <a:latin typeface="Arial" panose="020B0604020202020204" pitchFamily="34" charset="0"/>
              </a:defRPr>
            </a:lvl4pPr>
            <a:lvl5pPr marL="2057400" indent="-228600" eaLnBrk="0" hangingPunct="0">
              <a:spcBef>
                <a:spcPct val="35000"/>
              </a:spcBef>
              <a:buClr>
                <a:schemeClr val="tx2"/>
              </a:buClr>
              <a:buChar char="–"/>
              <a:defRPr sz="1600">
                <a:solidFill>
                  <a:schemeClr val="tx1"/>
                </a:solidFill>
                <a:latin typeface="Arial" panose="020B0604020202020204" pitchFamily="34" charset="0"/>
              </a:defRPr>
            </a:lvl5pPr>
            <a:lvl6pPr marL="25146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6pPr>
            <a:lvl7pPr marL="29718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7pPr>
            <a:lvl8pPr marL="34290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8pPr>
            <a:lvl9pPr marL="3886200" indent="-228600" eaLnBrk="0" fontAlgn="base" hangingPunct="0">
              <a:spcBef>
                <a:spcPct val="35000"/>
              </a:spcBef>
              <a:spcAft>
                <a:spcPct val="0"/>
              </a:spcAft>
              <a:buClr>
                <a:schemeClr val="tx2"/>
              </a:buClr>
              <a:buChar char="–"/>
              <a:defRPr sz="1600">
                <a:solidFill>
                  <a:schemeClr val="tx1"/>
                </a:solidFill>
                <a:latin typeface="Arial" panose="020B0604020202020204" pitchFamily="34" charset="0"/>
              </a:defRPr>
            </a:lvl9pPr>
          </a:lstStyle>
          <a:p>
            <a:pPr eaLnBrk="1" hangingPunct="1">
              <a:spcBef>
                <a:spcPct val="0"/>
              </a:spcBef>
              <a:buClrTx/>
              <a:buFontTx/>
              <a:buNone/>
            </a:pPr>
            <a:r>
              <a:rPr lang="de-DE" altLang="de-DE" sz="1800" b="1">
                <a:solidFill>
                  <a:srgbClr val="A7A9AC"/>
                </a:solidFill>
              </a:rPr>
              <a:t>Methodik und Stichprobe</a:t>
            </a:r>
          </a:p>
        </p:txBody>
      </p:sp>
    </p:spTree>
  </p:cSld>
  <p:clrMapOvr>
    <a:masterClrMapping/>
  </p:clrMapOvr>
  <p:transition>
    <p:wipe dir="r"/>
  </p:transition>
</p:sld>
</file>

<file path=ppt/theme/theme1.xml><?xml version="1.0" encoding="utf-8"?>
<a:theme xmlns:a="http://schemas.openxmlformats.org/drawingml/2006/main" name="Leere Präsentation">
  <a:themeElements>
    <a:clrScheme name="">
      <a:dk1>
        <a:srgbClr val="000000"/>
      </a:dk1>
      <a:lt1>
        <a:srgbClr val="FFFFFF"/>
      </a:lt1>
      <a:dk2>
        <a:srgbClr val="003279"/>
      </a:dk2>
      <a:lt2>
        <a:srgbClr val="4D4D4D"/>
      </a:lt2>
      <a:accent1>
        <a:srgbClr val="D4D9EA"/>
      </a:accent1>
      <a:accent2>
        <a:srgbClr val="697BB5"/>
      </a:accent2>
      <a:accent3>
        <a:srgbClr val="FFFFFF"/>
      </a:accent3>
      <a:accent4>
        <a:srgbClr val="000000"/>
      </a:accent4>
      <a:accent5>
        <a:srgbClr val="E6E9F3"/>
      </a:accent5>
      <a:accent6>
        <a:srgbClr val="5E6FA4"/>
      </a:accent6>
      <a:hlink>
        <a:srgbClr val="A8B2D4"/>
      </a:hlink>
      <a:folHlink>
        <a:srgbClr val="B2B2B2"/>
      </a:folHlink>
    </a:clrScheme>
    <a:fontScheme name="Leere Präsentation">
      <a:majorFont>
        <a:latin typeface="MetaPlusBold-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52425" marR="0" indent="-352425" algn="l" defTabSz="914400" rtl="0" eaLnBrk="1" fontAlgn="base" latinLnBrk="0" hangingPunct="1">
          <a:lnSpc>
            <a:spcPct val="100000"/>
          </a:lnSpc>
          <a:spcBef>
            <a:spcPct val="40000"/>
          </a:spcBef>
          <a:spcAft>
            <a:spcPct val="0"/>
          </a:spcAft>
          <a:buClr>
            <a:schemeClr val="tx2"/>
          </a:buClr>
          <a:buSzPct val="125000"/>
          <a:buFont typeface="Wingdings" pitchFamily="2" charset="2"/>
          <a:buChar char="§"/>
          <a:tabLst/>
          <a:defRPr kumimoji="0" lang="en-US" sz="5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52425" marR="0" indent="-352425" algn="l" defTabSz="914400" rtl="0" eaLnBrk="1" fontAlgn="base" latinLnBrk="0" hangingPunct="1">
          <a:lnSpc>
            <a:spcPct val="100000"/>
          </a:lnSpc>
          <a:spcBef>
            <a:spcPct val="40000"/>
          </a:spcBef>
          <a:spcAft>
            <a:spcPct val="0"/>
          </a:spcAft>
          <a:buClr>
            <a:schemeClr val="tx2"/>
          </a:buClr>
          <a:buSzPct val="125000"/>
          <a:buFont typeface="Wingdings" pitchFamily="2" charset="2"/>
          <a:buChar char="§"/>
          <a:tabLst/>
          <a:defRPr kumimoji="0" lang="en-US" sz="5400" b="0" i="0" u="none" strike="noStrike" cap="none" normalizeH="0" baseline="0" smtClean="0">
            <a:ln>
              <a:noFill/>
            </a:ln>
            <a:solidFill>
              <a:schemeClr val="tx1"/>
            </a:solidFill>
            <a:effectLst/>
            <a:latin typeface="Arial" charset="0"/>
          </a:defRPr>
        </a:defPPr>
      </a:lstStyle>
    </a:lnDef>
  </a:objectDefaults>
  <a:extraClrSchemeLst>
    <a:extraClrScheme>
      <a:clrScheme name="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945</Words>
  <Application>Microsoft Office PowerPoint</Application>
  <PresentationFormat>Bildschirmpräsentation (4:3)</PresentationFormat>
  <Paragraphs>119</Paragraphs>
  <Slides>10</Slides>
  <Notes>7</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10</vt:i4>
      </vt:variant>
    </vt:vector>
  </HeadingPairs>
  <TitlesOfParts>
    <vt:vector size="20" baseType="lpstr">
      <vt:lpstr>Arial</vt:lpstr>
      <vt:lpstr>Arial Narrow</vt:lpstr>
      <vt:lpstr>Arial Unicode MS</vt:lpstr>
      <vt:lpstr>Helvetica</vt:lpstr>
      <vt:lpstr>Marlett</vt:lpstr>
      <vt:lpstr>MetaPlusBold-Roman</vt:lpstr>
      <vt:lpstr>Tahoma</vt:lpstr>
      <vt:lpstr>Wingdings</vt:lpstr>
      <vt:lpstr>Wingdings 2</vt:lpstr>
      <vt:lpstr>Leere Präsentation</vt:lpstr>
      <vt:lpstr>PowerPoint-Präsentation</vt:lpstr>
      <vt:lpstr>Der DIA Deutschland-Trend-Vorsorge liegt im 4. Quartal 2016 bei 101 Punkten</vt:lpstr>
      <vt:lpstr>Faktoren des DIA Deutschland-Trend-Vorsorge </vt:lpstr>
      <vt:lpstr>Die Details: Der DIA Deutschland-Trend-Vorsorge</vt:lpstr>
      <vt:lpstr>Die Details: Der DIA Deutschland-Trend-Vorsorge: Denken Sie, Ihren Lebensstandard im Alter…</vt:lpstr>
      <vt:lpstr>Die Details: Der DIA Deutschland-Trend-Vorsorge</vt:lpstr>
      <vt:lpstr>Die Details: Der DIA Deutschland-Trend-Vorsorge:  Indexwerte </vt:lpstr>
      <vt:lpstr>PowerPoint-Präsentation</vt:lpstr>
      <vt:lpstr>Die Details: DIA-Befragung, 24. Welle: 1.005 Personen, Online </vt:lpstr>
      <vt:lpstr>DIA-Vorsorge-Index</vt:lpstr>
    </vt:vector>
  </TitlesOfParts>
  <Company>Novensis Media GmbH &amp; Co. KG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Deutsches Institut für Altersvorsorge</dc:title>
  <dc:creator>Bernd Katzenstein</dc:creator>
  <cp:keywords>André Kwossek</cp:keywords>
  <dc:description>Novensis Gruppe -_x000d_
Novensis Media GmbH &amp; Co. KG_x000d_
Kasernenstrasse 2_x000d_
61348 Bad Homburg_x000d_
Tel.: +49 6172 68109-0_x000d_
Fax: +49 6172 68109-11_x000d_
info@novensis.de_x000d_
www.novensis.de</dc:description>
  <cp:lastModifiedBy>Anika Zerche</cp:lastModifiedBy>
  <cp:revision>1621</cp:revision>
  <cp:lastPrinted>2013-12-06T13:45:22Z</cp:lastPrinted>
  <dcterms:created xsi:type="dcterms:W3CDTF">2003-06-19T10:42:55Z</dcterms:created>
  <dcterms:modified xsi:type="dcterms:W3CDTF">2019-07-16T14:16:33Z</dcterms:modified>
</cp:coreProperties>
</file>