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50" r:id="rId2"/>
    <p:sldId id="373" r:id="rId3"/>
    <p:sldId id="381" r:id="rId4"/>
    <p:sldId id="362" r:id="rId5"/>
    <p:sldId id="363" r:id="rId6"/>
    <p:sldId id="364" r:id="rId7"/>
    <p:sldId id="365" r:id="rId8"/>
    <p:sldId id="372" r:id="rId9"/>
    <p:sldId id="366" r:id="rId10"/>
    <p:sldId id="371" r:id="rId11"/>
    <p:sldId id="367" r:id="rId12"/>
    <p:sldId id="374" r:id="rId13"/>
    <p:sldId id="369" r:id="rId14"/>
    <p:sldId id="375" r:id="rId15"/>
    <p:sldId id="368" r:id="rId16"/>
    <p:sldId id="377" r:id="rId17"/>
    <p:sldId id="379" r:id="rId18"/>
    <p:sldId id="330" r:id="rId19"/>
  </p:sldIdLst>
  <p:sldSz cx="9144000" cy="5143500" type="screen16x9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7F7F7F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1086" autoAdjust="0"/>
  </p:normalViewPr>
  <p:slideViewPr>
    <p:cSldViewPr showGuides="1">
      <p:cViewPr>
        <p:scale>
          <a:sx n="125" d="100"/>
          <a:sy n="125" d="100"/>
        </p:scale>
        <p:origin x="-82" y="-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-3930" y="-78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941" y="2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/>
          <a:lstStyle>
            <a:lvl1pPr algn="r">
              <a:defRPr sz="1200"/>
            </a:lvl1pPr>
          </a:lstStyle>
          <a:p>
            <a:fld id="{EA48D136-9D62-49C9-863D-AC4EAA0F3F2B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45170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941" y="9445170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 anchor="b"/>
          <a:lstStyle>
            <a:lvl1pPr algn="r">
              <a:defRPr sz="1200"/>
            </a:lvl1pPr>
          </a:lstStyle>
          <a:p>
            <a:fld id="{A1A40C6D-AE8C-40D5-A48B-3BB0F7FA3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7011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41" y="2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/>
          <a:lstStyle>
            <a:lvl1pPr algn="r">
              <a:defRPr sz="1200"/>
            </a:lvl1pPr>
          </a:lstStyle>
          <a:p>
            <a:fld id="{9C0BB0D5-B34A-42D7-8B4A-B67ED4BE905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6125"/>
            <a:ext cx="66309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6" tIns="46547" rIns="93096" bIns="4654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50"/>
            <a:ext cx="5444490" cy="4474844"/>
          </a:xfrm>
          <a:prstGeom prst="rect">
            <a:avLst/>
          </a:prstGeom>
        </p:spPr>
        <p:txBody>
          <a:bodyPr vert="horz" lIns="93096" tIns="46547" rIns="93096" bIns="46547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45170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41" y="9445170"/>
            <a:ext cx="2949099" cy="497204"/>
          </a:xfrm>
          <a:prstGeom prst="rect">
            <a:avLst/>
          </a:prstGeom>
        </p:spPr>
        <p:txBody>
          <a:bodyPr vert="horz" lIns="93096" tIns="46547" rIns="93096" bIns="46547" rtlCol="0" anchor="b"/>
          <a:lstStyle>
            <a:lvl1pPr algn="r">
              <a:defRPr sz="1200"/>
            </a:lvl1pPr>
          </a:lstStyle>
          <a:p>
            <a:fld id="{DA91EDB4-7230-437D-B159-475C543E5F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0308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 userDrawn="1"/>
        </p:nvSpPr>
        <p:spPr>
          <a:xfrm>
            <a:off x="204892" y="2766128"/>
            <a:ext cx="723275" cy="200736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de-DE" sz="35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1043608" y="848915"/>
            <a:ext cx="0" cy="3834426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el 9"/>
          <p:cNvSpPr>
            <a:spLocks noGrp="1"/>
          </p:cNvSpPr>
          <p:nvPr>
            <p:ph type="title" hasCustomPrompt="1"/>
          </p:nvPr>
        </p:nvSpPr>
        <p:spPr>
          <a:xfrm>
            <a:off x="1178421" y="1275606"/>
            <a:ext cx="7714059" cy="1080120"/>
          </a:xfrm>
        </p:spPr>
        <p:txBody>
          <a:bodyPr>
            <a:noAutofit/>
          </a:bodyPr>
          <a:lstStyle>
            <a:lvl1pPr>
              <a:defRPr sz="2800" i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 smtClean="0"/>
              <a:t>Vortragstitel</a:t>
            </a:r>
            <a:endParaRPr lang="de-DE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178421" y="2625999"/>
            <a:ext cx="7714059" cy="737839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 smtClean="0"/>
              <a:t>Auftraggeber/Veranstaltung</a:t>
            </a:r>
          </a:p>
          <a:p>
            <a:pPr lvl="0"/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178421" y="4371950"/>
            <a:ext cx="7714059" cy="414046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 smtClean="0"/>
              <a:t>Name</a:t>
            </a:r>
            <a:endParaRPr lang="de-DE" dirty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175098" y="2952131"/>
            <a:ext cx="7714059" cy="737839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 smtClean="0"/>
              <a:t>Ort, ##.##.####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032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7956376" y="4731990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800" dirty="0">
              <a:solidFill>
                <a:schemeClr val="bg1">
                  <a:lumMod val="50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 rot="5400000">
            <a:off x="8243187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itel 9"/>
          <p:cNvSpPr txBox="1">
            <a:spLocks/>
          </p:cNvSpPr>
          <p:nvPr userDrawn="1"/>
        </p:nvSpPr>
        <p:spPr>
          <a:xfrm>
            <a:off x="117029" y="195486"/>
            <a:ext cx="8640960" cy="324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600" b="0" dirty="0" smtClean="0"/>
              <a:t>Hinweise und Tipps            </a:t>
            </a:r>
            <a:r>
              <a:rPr lang="de-DE" sz="2600" b="0" dirty="0" smtClean="0">
                <a:solidFill>
                  <a:srgbClr val="FF0000"/>
                </a:solidFill>
              </a:rPr>
              <a:t>#Folie löschen</a:t>
            </a:r>
          </a:p>
        </p:txBody>
      </p:sp>
      <p:sp>
        <p:nvSpPr>
          <p:cNvPr id="3" name="Rechteck 2"/>
          <p:cNvSpPr/>
          <p:nvPr userDrawn="1"/>
        </p:nvSpPr>
        <p:spPr>
          <a:xfrm>
            <a:off x="246609" y="951570"/>
            <a:ext cx="864587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Abschlussfolie anpassen („Vielen Dank …“ verwendet man heute nicht mehr!) 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Überschriftenzeilen und Textfelder werden NIEMALS verschoben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Überschriften ausschließlich einzeilig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Keine Unterüberschriften verwenden, stattdessen Anmerkungsfeld nutzen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Schriftgrößen bitte nicht verändern</a:t>
            </a:r>
          </a:p>
        </p:txBody>
      </p:sp>
    </p:spTree>
    <p:extLst>
      <p:ext uri="{BB962C8B-B14F-4D97-AF65-F5344CB8AC3E}">
        <p14:creationId xmlns:p14="http://schemas.microsoft.com/office/powerpoint/2010/main" val="1516609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7956376" y="4731990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800" dirty="0">
              <a:solidFill>
                <a:schemeClr val="bg1">
                  <a:lumMod val="50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 rot="5400000">
            <a:off x="8243187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itel 9"/>
          <p:cNvSpPr txBox="1">
            <a:spLocks/>
          </p:cNvSpPr>
          <p:nvPr userDrawn="1"/>
        </p:nvSpPr>
        <p:spPr>
          <a:xfrm>
            <a:off x="117029" y="195486"/>
            <a:ext cx="8640960" cy="324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600" b="0" dirty="0" smtClean="0"/>
              <a:t>Hinweise und Tipps            </a:t>
            </a:r>
            <a:r>
              <a:rPr lang="de-DE" sz="2600" b="0" dirty="0" smtClean="0">
                <a:solidFill>
                  <a:srgbClr val="FF0000"/>
                </a:solidFill>
              </a:rPr>
              <a:t>#Folie löschen</a:t>
            </a:r>
          </a:p>
        </p:txBody>
      </p:sp>
      <p:sp>
        <p:nvSpPr>
          <p:cNvPr id="3" name="Rechteck 2"/>
          <p:cNvSpPr/>
          <p:nvPr userDrawn="1"/>
        </p:nvSpPr>
        <p:spPr>
          <a:xfrm>
            <a:off x="246609" y="951570"/>
            <a:ext cx="8645871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Zwischentitel: Das Inhaltsverzeichnis kopieren und entsprechend vor dem neuen Kapitel einfügen, wobei die nicht relevanten Kapitel farblich heller abgesetzt werden in Schriftfarbe weiß, Hintergrund 1, 15%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Beim Druck von Handouts ist es ratsam, zwei Seiten auf einer (Querformat) auszudrucken, da einseitig durch das 16:9-Format der Anschein entsteht, oben und unten wären zu viel Platz.</a:t>
            </a:r>
          </a:p>
        </p:txBody>
      </p:sp>
    </p:spTree>
    <p:extLst>
      <p:ext uri="{BB962C8B-B14F-4D97-AF65-F5344CB8AC3E}">
        <p14:creationId xmlns:p14="http://schemas.microsoft.com/office/powerpoint/2010/main" val="235089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1400" y="942975"/>
            <a:ext cx="8648700" cy="3428974"/>
          </a:xfrm>
        </p:spPr>
        <p:txBody>
          <a:bodyPr>
            <a:noAutofit/>
          </a:bodyPr>
          <a:lstStyle>
            <a:lvl1pPr marL="457200" indent="-457200">
              <a:spcBef>
                <a:spcPts val="200"/>
              </a:spcBef>
              <a:spcAft>
                <a:spcPts val="200"/>
              </a:spcAft>
              <a:buSzPct val="100000"/>
              <a:buFont typeface="+mj-lt"/>
              <a:buAutoNum type="arabicPeriod"/>
              <a:defRPr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14400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371600" indent="-457200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714500" indent="-342900">
              <a:buFont typeface="+mj-lt"/>
              <a:buAutoNum type="arabicPeriod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171700" indent="-342900">
              <a:buFont typeface="+mj-lt"/>
              <a:buAutoNum type="arabicPeriod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Kapitel 1</a:t>
            </a:r>
          </a:p>
          <a:p>
            <a:pPr lvl="0"/>
            <a:r>
              <a:rPr lang="de-DE" dirty="0" smtClean="0"/>
              <a:t>Kapitel 2</a:t>
            </a:r>
          </a:p>
          <a:p>
            <a:pPr lvl="0"/>
            <a:r>
              <a:rPr lang="de-DE" dirty="0" smtClean="0"/>
              <a:t>Kapitel 3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6" name="Rechteck 5"/>
          <p:cNvSpPr/>
          <p:nvPr userDrawn="1"/>
        </p:nvSpPr>
        <p:spPr>
          <a:xfrm rot="5400000">
            <a:off x="8340049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238994" y="187307"/>
            <a:ext cx="8635696" cy="499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2600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Inhalt</a:t>
            </a:r>
            <a:endParaRPr lang="de-DE" sz="2600" dirty="0">
              <a:solidFill>
                <a:srgbClr val="7F7F7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274380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5F7F583C-EF6A-4F3B-BA12-393A7591DDED}" type="slidenum">
              <a:rPr lang="de-DE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l"/>
              <a:t>‹Nr.›</a:t>
            </a:fld>
            <a:endParaRPr lang="de-DE" sz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feld 6"/>
          <p:cNvSpPr txBox="1"/>
          <p:nvPr userDrawn="1"/>
        </p:nvSpPr>
        <p:spPr>
          <a:xfrm>
            <a:off x="467544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|</a:t>
            </a:r>
            <a:endParaRPr lang="de-DE" sz="1200" kern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976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238125" y="191692"/>
            <a:ext cx="8648700" cy="50785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defRPr lang="de-DE" i="0" baseline="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 smtClean="0"/>
              <a:t>Folie Zwischentitel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38125" y="942975"/>
            <a:ext cx="8648700" cy="3428974"/>
          </a:xfrm>
        </p:spPr>
        <p:txBody>
          <a:bodyPr>
            <a:noAutofit/>
          </a:bodyPr>
          <a:lstStyle>
            <a:lvl1pPr marL="457200" indent="-457200">
              <a:spcBef>
                <a:spcPts val="200"/>
              </a:spcBef>
              <a:spcAft>
                <a:spcPts val="200"/>
              </a:spcAft>
              <a:buSzPct val="100000"/>
              <a:buFont typeface="+mj-lt"/>
              <a:buAutoNum type="arabicPeriod"/>
              <a:defRPr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14400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371600" indent="-457200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+mj-lt"/>
              <a:buAutoNum type="arabicPeriod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714500" indent="-342900">
              <a:buFont typeface="+mj-lt"/>
              <a:buAutoNum type="arabicPeriod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171700" indent="-342900">
              <a:buFont typeface="+mj-lt"/>
              <a:buAutoNum type="arabicPeriod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Kapitel 1 (nicht relevante Kapitel in Schriftfarbe weiß, Hintergrund 1, 15% formatieren)</a:t>
            </a:r>
          </a:p>
          <a:p>
            <a:pPr lvl="0"/>
            <a:r>
              <a:rPr lang="de-DE" dirty="0" smtClean="0"/>
              <a:t>Kapitel 2 </a:t>
            </a:r>
          </a:p>
          <a:p>
            <a:pPr lvl="0"/>
            <a:r>
              <a:rPr lang="de-DE" dirty="0" smtClean="0"/>
              <a:t>Kapitel 3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6" name="Rechteck 5"/>
          <p:cNvSpPr/>
          <p:nvPr userDrawn="1"/>
        </p:nvSpPr>
        <p:spPr>
          <a:xfrm rot="5400000">
            <a:off x="8340049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274380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5F7F583C-EF6A-4F3B-BA12-393A7591DDED}" type="slidenum">
              <a:rPr lang="de-DE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l"/>
              <a:t>‹Nr.›</a:t>
            </a:fld>
            <a:endParaRPr lang="de-DE" sz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467544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|</a:t>
            </a:r>
            <a:endParaRPr lang="de-DE" sz="1200" kern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09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238125" y="195486"/>
            <a:ext cx="8648700" cy="432047"/>
          </a:xfrm>
        </p:spPr>
        <p:txBody>
          <a:bodyPr>
            <a:noAutofit/>
          </a:bodyPr>
          <a:lstStyle>
            <a:lvl1pPr>
              <a:defRPr sz="2600" i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 smtClean="0"/>
              <a:t>Folienüberschrift</a:t>
            </a:r>
            <a:endParaRPr lang="de-DE" dirty="0"/>
          </a:p>
        </p:txBody>
      </p:sp>
      <p:sp>
        <p:nvSpPr>
          <p:cNvPr id="17" name="Textplatzhalter 16"/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251544" y="4083918"/>
            <a:ext cx="8635281" cy="524406"/>
          </a:xfrm>
        </p:spPr>
        <p:txBody>
          <a:bodyPr anchor="b">
            <a:noAutofit/>
          </a:bodyPr>
          <a:lstStyle>
            <a:lvl1pPr marL="0" indent="0">
              <a:buNone/>
              <a:defRPr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 smtClean="0"/>
              <a:t>Anmerkungen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 rot="5400000">
            <a:off x="8340052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Inhaltsplatzhalter 2"/>
          <p:cNvSpPr>
            <a:spLocks noGrp="1" noChangeAspect="1"/>
          </p:cNvSpPr>
          <p:nvPr>
            <p:ph idx="13" hasCustomPrompt="1"/>
          </p:nvPr>
        </p:nvSpPr>
        <p:spPr>
          <a:xfrm>
            <a:off x="238124" y="942975"/>
            <a:ext cx="8654357" cy="2978925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ct val="1000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ct val="10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80000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Textmasterformat bearbeiten bzw. Folie für Abbildungen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35762" y="4677984"/>
            <a:ext cx="7220614" cy="254794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200">
                <a:latin typeface="Segoe UI Light" panose="020B0502040204020203" pitchFamily="34" charset="0"/>
              </a:defRPr>
            </a:lvl2pPr>
            <a:lvl3pPr marL="914400" indent="0">
              <a:buNone/>
              <a:defRPr sz="1200">
                <a:latin typeface="Segoe UI Light" panose="020B0502040204020203" pitchFamily="34" charset="0"/>
              </a:defRPr>
            </a:lvl3pPr>
            <a:lvl4pPr marL="1371600" indent="0">
              <a:buNone/>
              <a:defRPr sz="1200">
                <a:latin typeface="Segoe UI Light" panose="020B0502040204020203" pitchFamily="34" charset="0"/>
              </a:defRPr>
            </a:lvl4pPr>
            <a:lvl5pPr marL="1828800" indent="0">
              <a:buNone/>
              <a:defRPr sz="12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 dirty="0" smtClean="0"/>
              <a:t>Quelle bearbeiten</a:t>
            </a:r>
          </a:p>
          <a:p>
            <a:pPr lvl="0"/>
            <a:endParaRPr lang="de-DE" dirty="0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274380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5F7F583C-EF6A-4F3B-BA12-393A7591DDED}" type="slidenum">
              <a:rPr lang="de-DE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l"/>
              <a:t>‹Nr.›</a:t>
            </a:fld>
            <a:endParaRPr lang="de-DE" sz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467544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|</a:t>
            </a:r>
            <a:endParaRPr lang="de-DE" sz="1200" kern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4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 noChangeAspect="1"/>
          </p:cNvSpPr>
          <p:nvPr>
            <p:ph idx="1" hasCustomPrompt="1"/>
          </p:nvPr>
        </p:nvSpPr>
        <p:spPr>
          <a:xfrm>
            <a:off x="238124" y="942975"/>
            <a:ext cx="4261867" cy="29789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20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ct val="1000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ct val="10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80000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Textmasterformat bearbeiten bzw. Folie für Abbildungen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5" name="Textfeld 4"/>
          <p:cNvSpPr txBox="1"/>
          <p:nvPr userDrawn="1"/>
        </p:nvSpPr>
        <p:spPr>
          <a:xfrm>
            <a:off x="8032576" y="4731990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800" dirty="0">
              <a:solidFill>
                <a:schemeClr val="bg1">
                  <a:lumMod val="50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35762" y="4677984"/>
            <a:ext cx="7220614" cy="254794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200">
                <a:latin typeface="Segoe UI Light" panose="020B0502040204020203" pitchFamily="34" charset="0"/>
              </a:defRPr>
            </a:lvl2pPr>
            <a:lvl3pPr marL="914400" indent="0">
              <a:buNone/>
              <a:defRPr sz="1200">
                <a:latin typeface="Segoe UI Light" panose="020B0502040204020203" pitchFamily="34" charset="0"/>
              </a:defRPr>
            </a:lvl3pPr>
            <a:lvl4pPr marL="1371600" indent="0">
              <a:buNone/>
              <a:defRPr sz="1200">
                <a:latin typeface="Segoe UI Light" panose="020B0502040204020203" pitchFamily="34" charset="0"/>
              </a:defRPr>
            </a:lvl4pPr>
            <a:lvl5pPr marL="1828800" indent="0">
              <a:buNone/>
              <a:defRPr sz="12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 dirty="0" smtClean="0"/>
              <a:t>Quelle bearbeiten</a:t>
            </a:r>
          </a:p>
          <a:p>
            <a:pPr lvl="0"/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238125" y="195486"/>
            <a:ext cx="8648700" cy="432047"/>
          </a:xfrm>
        </p:spPr>
        <p:txBody>
          <a:bodyPr>
            <a:noAutofit/>
          </a:bodyPr>
          <a:lstStyle>
            <a:lvl1pPr>
              <a:defRPr sz="2600" i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 smtClean="0"/>
              <a:t>Folienüberschrift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251544" y="4083918"/>
            <a:ext cx="8635281" cy="524406"/>
          </a:xfrm>
        </p:spPr>
        <p:txBody>
          <a:bodyPr anchor="b">
            <a:noAutofit/>
          </a:bodyPr>
          <a:lstStyle>
            <a:lvl1pPr marL="0" indent="0">
              <a:buNone/>
              <a:defRPr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 smtClean="0"/>
              <a:t>Anmerkungen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 rot="5400000">
            <a:off x="8338435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Inhaltsplatzhalter 2"/>
          <p:cNvSpPr>
            <a:spLocks noGrp="1" noChangeAspect="1"/>
          </p:cNvSpPr>
          <p:nvPr>
            <p:ph idx="13" hasCustomPrompt="1"/>
          </p:nvPr>
        </p:nvSpPr>
        <p:spPr>
          <a:xfrm>
            <a:off x="4644008" y="942975"/>
            <a:ext cx="4248472" cy="29789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ct val="1000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ct val="100000"/>
              </a:lnSpc>
              <a:spcBef>
                <a:spcPts val="600"/>
              </a:spcBef>
              <a:buClr>
                <a:srgbClr val="7F7F7F"/>
              </a:buClr>
              <a:buSzPct val="80000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Textmasterformat bearbeiten bzw. Folie für Abbildungen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8" name="Textfeld 17"/>
          <p:cNvSpPr txBox="1"/>
          <p:nvPr userDrawn="1"/>
        </p:nvSpPr>
        <p:spPr>
          <a:xfrm>
            <a:off x="274380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5F7F583C-EF6A-4F3B-BA12-393A7591DDED}" type="slidenum">
              <a:rPr lang="de-DE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l"/>
              <a:t>‹Nr.›</a:t>
            </a:fld>
            <a:endParaRPr lang="de-DE" sz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467544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|</a:t>
            </a:r>
            <a:endParaRPr lang="de-DE" sz="1200" kern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609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1520" y="960046"/>
            <a:ext cx="3312368" cy="1630493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Foto einfügen und Format optisch anpassen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238125" y="195486"/>
            <a:ext cx="8648700" cy="432047"/>
          </a:xfrm>
        </p:spPr>
        <p:txBody>
          <a:bodyPr>
            <a:noAutofit/>
          </a:bodyPr>
          <a:lstStyle>
            <a:lvl1pPr>
              <a:defRPr sz="2600" i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 smtClean="0"/>
              <a:t>Folienüberschrift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 rot="5400000">
            <a:off x="8339006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251520" y="2821941"/>
            <a:ext cx="3312368" cy="1630493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Foto einfügen und Format optisch anpassen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 hasCustomPrompt="1"/>
          </p:nvPr>
        </p:nvSpPr>
        <p:spPr>
          <a:xfrm rot="16200000">
            <a:off x="3060478" y="1494722"/>
            <a:ext cx="1639507" cy="569350"/>
          </a:xfrm>
          <a:solidFill>
            <a:schemeClr val="bg1">
              <a:lumMod val="50000"/>
            </a:schemeClr>
          </a:solidFill>
        </p:spPr>
        <p:txBody>
          <a:bodyPr anchor="t" anchorCtr="0">
            <a:noAutofit/>
          </a:bodyPr>
          <a:lstStyle>
            <a:lvl1pPr marL="0" indent="0">
              <a:spcBef>
                <a:spcPts val="600"/>
              </a:spcBef>
              <a:buNone/>
              <a:defRPr sz="12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Bild, Ort, Quelle o.Ä.</a:t>
            </a:r>
            <a:endParaRPr lang="de-DE" dirty="0"/>
          </a:p>
        </p:txBody>
      </p:sp>
      <p:sp>
        <p:nvSpPr>
          <p:cNvPr id="15" name="Inhaltsplatzhalter 2"/>
          <p:cNvSpPr>
            <a:spLocks noGrp="1"/>
          </p:cNvSpPr>
          <p:nvPr>
            <p:ph idx="19" hasCustomPrompt="1"/>
          </p:nvPr>
        </p:nvSpPr>
        <p:spPr>
          <a:xfrm rot="16200000">
            <a:off x="3063559" y="3353874"/>
            <a:ext cx="1633538" cy="569350"/>
          </a:xfrm>
          <a:solidFill>
            <a:schemeClr val="bg1">
              <a:lumMod val="50000"/>
            </a:schemeClr>
          </a:solidFill>
        </p:spPr>
        <p:txBody>
          <a:bodyPr anchor="t" anchorCtr="0">
            <a:noAutofit/>
          </a:bodyPr>
          <a:lstStyle>
            <a:lvl1pPr marL="0" indent="0">
              <a:spcBef>
                <a:spcPts val="600"/>
              </a:spcBef>
              <a:buNone/>
              <a:defRPr sz="1200" b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Bild, Ort, Quelle o.Ä.</a:t>
            </a:r>
            <a:endParaRPr lang="de-DE" dirty="0"/>
          </a:p>
        </p:txBody>
      </p:sp>
      <p:sp>
        <p:nvSpPr>
          <p:cNvPr id="20" name="Inhaltsplatzhalter 2"/>
          <p:cNvSpPr>
            <a:spLocks noGrp="1"/>
          </p:cNvSpPr>
          <p:nvPr>
            <p:ph idx="20" hasCustomPrompt="1"/>
          </p:nvPr>
        </p:nvSpPr>
        <p:spPr>
          <a:xfrm>
            <a:off x="4971377" y="965117"/>
            <a:ext cx="1832871" cy="2867743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Foto einfügen und Format optisch anpassen</a:t>
            </a:r>
            <a:endParaRPr lang="de-DE" dirty="0"/>
          </a:p>
        </p:txBody>
      </p:sp>
      <p:sp>
        <p:nvSpPr>
          <p:cNvPr id="25" name="Inhaltsplatzhalter 2"/>
          <p:cNvSpPr>
            <a:spLocks noGrp="1"/>
          </p:cNvSpPr>
          <p:nvPr>
            <p:ph idx="21" hasCustomPrompt="1"/>
          </p:nvPr>
        </p:nvSpPr>
        <p:spPr>
          <a:xfrm>
            <a:off x="7044369" y="966399"/>
            <a:ext cx="1832871" cy="2867743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Foto einfügen und Format optisch anpassen</a:t>
            </a:r>
            <a:endParaRPr lang="de-DE" dirty="0"/>
          </a:p>
        </p:txBody>
      </p:sp>
      <p:sp>
        <p:nvSpPr>
          <p:cNvPr id="26" name="Inhaltsplatzhalter 2"/>
          <p:cNvSpPr>
            <a:spLocks noGrp="1"/>
          </p:cNvSpPr>
          <p:nvPr>
            <p:ph idx="22" hasCustomPrompt="1"/>
          </p:nvPr>
        </p:nvSpPr>
        <p:spPr>
          <a:xfrm>
            <a:off x="4968555" y="3874608"/>
            <a:ext cx="1834676" cy="569350"/>
          </a:xfrm>
          <a:solidFill>
            <a:schemeClr val="bg1">
              <a:lumMod val="50000"/>
            </a:schemeClr>
          </a:solidFill>
        </p:spPr>
        <p:txBody>
          <a:bodyPr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None/>
              <a:tabLst/>
              <a:defRPr sz="1200" b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None/>
              <a:tabLst/>
              <a:defRPr/>
            </a:pPr>
            <a:r>
              <a:rPr lang="de-DE" dirty="0" smtClean="0"/>
              <a:t>Bild, Ort, Quelle o.Ä.</a:t>
            </a:r>
          </a:p>
        </p:txBody>
      </p:sp>
      <p:sp>
        <p:nvSpPr>
          <p:cNvPr id="27" name="Inhaltsplatzhalter 2"/>
          <p:cNvSpPr>
            <a:spLocks noGrp="1"/>
          </p:cNvSpPr>
          <p:nvPr>
            <p:ph idx="23" hasCustomPrompt="1"/>
          </p:nvPr>
        </p:nvSpPr>
        <p:spPr>
          <a:xfrm>
            <a:off x="7044275" y="3874480"/>
            <a:ext cx="1830643" cy="569350"/>
          </a:xfrm>
          <a:solidFill>
            <a:schemeClr val="bg1">
              <a:lumMod val="50000"/>
            </a:schemeClr>
          </a:solidFill>
        </p:spPr>
        <p:txBody>
          <a:bodyPr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None/>
              <a:tabLst/>
              <a:defRPr sz="1200" b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4000">
              <a:lnSpc>
                <a:spcPts val="1800"/>
              </a:lnSpc>
              <a:spcBef>
                <a:spcPts val="60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72000"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ts val="1800"/>
              </a:lnSpc>
              <a:spcBef>
                <a:spcPts val="600"/>
              </a:spcBef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None/>
              <a:tabLst/>
              <a:defRPr/>
            </a:pPr>
            <a:r>
              <a:rPr lang="de-DE" dirty="0" smtClean="0"/>
              <a:t>Bild, Ort, Quelle o.Ä.</a:t>
            </a:r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35762" y="4677984"/>
            <a:ext cx="7220614" cy="254794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200">
                <a:latin typeface="Segoe UI Light" panose="020B0502040204020203" pitchFamily="34" charset="0"/>
              </a:defRPr>
            </a:lvl2pPr>
            <a:lvl3pPr marL="914400" indent="0">
              <a:buNone/>
              <a:defRPr sz="1200">
                <a:latin typeface="Segoe UI Light" panose="020B0502040204020203" pitchFamily="34" charset="0"/>
              </a:defRPr>
            </a:lvl3pPr>
            <a:lvl4pPr marL="1371600" indent="0">
              <a:buNone/>
              <a:defRPr sz="1200">
                <a:latin typeface="Segoe UI Light" panose="020B0502040204020203" pitchFamily="34" charset="0"/>
              </a:defRPr>
            </a:lvl4pPr>
            <a:lvl5pPr marL="1828800" indent="0">
              <a:buNone/>
              <a:defRPr sz="1200"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 dirty="0" smtClean="0"/>
              <a:t>Quelle bearbeiten</a:t>
            </a:r>
          </a:p>
          <a:p>
            <a:pPr lvl="0"/>
            <a:endParaRPr lang="de-DE" dirty="0"/>
          </a:p>
        </p:txBody>
      </p:sp>
      <p:sp>
        <p:nvSpPr>
          <p:cNvPr id="23" name="Textfeld 22"/>
          <p:cNvSpPr txBox="1"/>
          <p:nvPr userDrawn="1"/>
        </p:nvSpPr>
        <p:spPr>
          <a:xfrm>
            <a:off x="274380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5F7F583C-EF6A-4F3B-BA12-393A7591DDED}" type="slidenum">
              <a:rPr lang="de-DE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l"/>
              <a:t>‹Nr.›</a:t>
            </a:fld>
            <a:endParaRPr lang="de-DE" sz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Textfeld 23"/>
          <p:cNvSpPr txBox="1"/>
          <p:nvPr userDrawn="1"/>
        </p:nvSpPr>
        <p:spPr>
          <a:xfrm>
            <a:off x="467544" y="4677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rPr>
              <a:t>|</a:t>
            </a:r>
            <a:endParaRPr lang="de-DE" sz="1200" kern="12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98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7544" y="1491630"/>
            <a:ext cx="8219256" cy="1080120"/>
          </a:xfrm>
        </p:spPr>
        <p:txBody>
          <a:bodyPr>
            <a:normAutofit/>
          </a:bodyPr>
          <a:lstStyle>
            <a:lvl1pPr marL="0" indent="0">
              <a:buNone/>
              <a:defRPr sz="26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 smtClean="0"/>
              <a:t>Kernaussage oder leer lassen (kein „Vielen Dank…!)</a:t>
            </a:r>
            <a:endParaRPr lang="de-DE" dirty="0"/>
          </a:p>
        </p:txBody>
      </p:sp>
      <p:sp>
        <p:nvSpPr>
          <p:cNvPr id="3" name="Text Box 10"/>
          <p:cNvSpPr txBox="1">
            <a:spLocks noChangeArrowheads="1"/>
          </p:cNvSpPr>
          <p:nvPr userDrawn="1"/>
        </p:nvSpPr>
        <p:spPr bwMode="auto">
          <a:xfrm>
            <a:off x="179395" y="3435846"/>
            <a:ext cx="280828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200" b="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empirica ag</a:t>
            </a:r>
            <a: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Forschung und Beratung</a:t>
            </a:r>
          </a:p>
          <a:p>
            <a: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Kurfürstendamm 234, D-10719 Berlin</a:t>
            </a:r>
            <a:b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Tel.: 030 884795-0</a:t>
            </a:r>
            <a:b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Fax: 030 884795-17</a:t>
            </a:r>
            <a:b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berlin@empirica-institut.de</a:t>
            </a:r>
            <a:br>
              <a:rPr lang="de-DE" sz="1200" kern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de-DE" sz="1200" kern="1200" dirty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2987825" y="3435846"/>
            <a:ext cx="20436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dirty="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Zweigniederlassung</a:t>
            </a:r>
            <a:r>
              <a:rPr lang="de-DE" sz="1200" b="1" dirty="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de-DE" sz="1200" b="1" dirty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Kaiserstr. 29, D-53113 Bonn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Tel.: 0228 91489-0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Fax: 0228 217410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bonn@empirica-institut.de</a:t>
            </a: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508104" y="3435846"/>
            <a:ext cx="31686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200" b="1" dirty="0">
                <a:solidFill>
                  <a:srgbClr val="666666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DE" sz="1200" b="1" dirty="0">
                <a:solidFill>
                  <a:srgbClr val="666666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kern="1200" dirty="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Büro Leipzig</a:t>
            </a:r>
            <a:endParaRPr lang="de-DE" sz="1200" kern="1200" dirty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dirty="0" err="1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Schreberstr</a:t>
            </a:r>
            <a:r>
              <a:rPr lang="de-DE" sz="1200" dirty="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1, 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D-04109 Leipzig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Tel.: 0341 96008-20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Fax: 0341 96008-30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leipzig@empirica-institut.de</a:t>
            </a:r>
          </a:p>
        </p:txBody>
      </p:sp>
      <p:sp>
        <p:nvSpPr>
          <p:cNvPr id="7" name="Text Box 13"/>
          <p:cNvSpPr txBox="1">
            <a:spLocks noChangeArrowheads="1"/>
          </p:cNvSpPr>
          <p:nvPr userDrawn="1"/>
        </p:nvSpPr>
        <p:spPr bwMode="auto">
          <a:xfrm>
            <a:off x="179395" y="4677983"/>
            <a:ext cx="79208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www.empirica-institut.de </a:t>
            </a:r>
          </a:p>
        </p:txBody>
      </p:sp>
    </p:spTree>
    <p:extLst>
      <p:ext uri="{BB962C8B-B14F-4D97-AF65-F5344CB8AC3E}">
        <p14:creationId xmlns:p14="http://schemas.microsoft.com/office/powerpoint/2010/main" val="16273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7956376" y="4731990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800" dirty="0">
              <a:solidFill>
                <a:schemeClr val="bg1">
                  <a:lumMod val="50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 rot="5400000">
            <a:off x="8243187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itel 9"/>
          <p:cNvSpPr txBox="1">
            <a:spLocks/>
          </p:cNvSpPr>
          <p:nvPr userDrawn="1"/>
        </p:nvSpPr>
        <p:spPr>
          <a:xfrm>
            <a:off x="117029" y="195486"/>
            <a:ext cx="8640960" cy="324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6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Mögliche</a:t>
            </a:r>
            <a:r>
              <a:rPr lang="de-DE" sz="26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Farben – wie auf der Homepage   </a:t>
            </a:r>
            <a:r>
              <a:rPr lang="de-DE" sz="2600" b="0" dirty="0" smtClean="0">
                <a:solidFill>
                  <a:srgbClr val="FF0000"/>
                </a:solidFill>
              </a:rPr>
              <a:t>#Folie löschen</a:t>
            </a:r>
          </a:p>
        </p:txBody>
      </p:sp>
      <p:sp>
        <p:nvSpPr>
          <p:cNvPr id="6" name="Text Box 2"/>
          <p:cNvSpPr txBox="1">
            <a:spLocks noChangeArrowheads="1"/>
          </p:cNvSpPr>
          <p:nvPr userDrawn="1"/>
        </p:nvSpPr>
        <p:spPr bwMode="auto">
          <a:xfrm>
            <a:off x="251520" y="3650953"/>
            <a:ext cx="2016125" cy="36671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EDEDED</a:t>
            </a:r>
          </a:p>
        </p:txBody>
      </p:sp>
      <p:sp>
        <p:nvSpPr>
          <p:cNvPr id="7" name="Text Box 3"/>
          <p:cNvSpPr txBox="1">
            <a:spLocks noChangeArrowheads="1"/>
          </p:cNvSpPr>
          <p:nvPr userDrawn="1"/>
        </p:nvSpPr>
        <p:spPr bwMode="auto">
          <a:xfrm>
            <a:off x="251520" y="1850728"/>
            <a:ext cx="2016125" cy="366712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solidFill>
                  <a:schemeClr val="bg1"/>
                </a:solidFill>
              </a:rPr>
              <a:t>333333</a:t>
            </a:r>
          </a:p>
        </p:txBody>
      </p:sp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251520" y="1131590"/>
            <a:ext cx="201612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FFFFFF</a:t>
            </a: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251520" y="2211090"/>
            <a:ext cx="2016125" cy="366713"/>
          </a:xfrm>
          <a:prstGeom prst="rect">
            <a:avLst/>
          </a:prstGeom>
          <a:solidFill>
            <a:srgbClr val="66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666666</a:t>
            </a:r>
          </a:p>
        </p:txBody>
      </p:sp>
      <p:sp>
        <p:nvSpPr>
          <p:cNvPr id="10" name="Text Box 6"/>
          <p:cNvSpPr txBox="1">
            <a:spLocks noChangeArrowheads="1"/>
          </p:cNvSpPr>
          <p:nvPr userDrawn="1"/>
        </p:nvSpPr>
        <p:spPr bwMode="auto">
          <a:xfrm>
            <a:off x="251520" y="2571453"/>
            <a:ext cx="2016125" cy="366712"/>
          </a:xfrm>
          <a:prstGeom prst="rect">
            <a:avLst/>
          </a:prstGeom>
          <a:solidFill>
            <a:srgbClr val="CACAC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CACACA</a:t>
            </a:r>
          </a:p>
        </p:txBody>
      </p:sp>
      <p:sp>
        <p:nvSpPr>
          <p:cNvPr id="12" name="Text Box 7"/>
          <p:cNvSpPr txBox="1">
            <a:spLocks noChangeArrowheads="1"/>
          </p:cNvSpPr>
          <p:nvPr userDrawn="1"/>
        </p:nvSpPr>
        <p:spPr bwMode="auto">
          <a:xfrm>
            <a:off x="251520" y="2930228"/>
            <a:ext cx="2016125" cy="366712"/>
          </a:xfrm>
          <a:prstGeom prst="rect">
            <a:avLst/>
          </a:pr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DBDBDB</a:t>
            </a:r>
          </a:p>
        </p:txBody>
      </p:sp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251520" y="3290590"/>
            <a:ext cx="2016125" cy="366713"/>
          </a:xfrm>
          <a:prstGeom prst="rect">
            <a:avLst/>
          </a:prstGeom>
          <a:solidFill>
            <a:srgbClr val="E4E4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E4E4E4</a:t>
            </a:r>
          </a:p>
        </p:txBody>
      </p:sp>
      <p:sp>
        <p:nvSpPr>
          <p:cNvPr id="15" name="Text Box 9"/>
          <p:cNvSpPr txBox="1">
            <a:spLocks noChangeArrowheads="1"/>
          </p:cNvSpPr>
          <p:nvPr userDrawn="1"/>
        </p:nvSpPr>
        <p:spPr bwMode="auto">
          <a:xfrm>
            <a:off x="251520" y="1490365"/>
            <a:ext cx="2016125" cy="36671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solidFill>
                  <a:schemeClr val="bg1"/>
                </a:solidFill>
              </a:rPr>
              <a:t>000000</a:t>
            </a:r>
          </a:p>
        </p:txBody>
      </p:sp>
      <p:sp>
        <p:nvSpPr>
          <p:cNvPr id="16" name="Text Box 10"/>
          <p:cNvSpPr txBox="1">
            <a:spLocks noChangeArrowheads="1"/>
          </p:cNvSpPr>
          <p:nvPr userDrawn="1"/>
        </p:nvSpPr>
        <p:spPr bwMode="auto">
          <a:xfrm>
            <a:off x="2267645" y="2212678"/>
            <a:ext cx="2447925" cy="366712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FF6600</a:t>
            </a:r>
          </a:p>
        </p:txBody>
      </p:sp>
      <p:sp>
        <p:nvSpPr>
          <p:cNvPr id="17" name="Text Box 11"/>
          <p:cNvSpPr txBox="1">
            <a:spLocks noChangeArrowheads="1"/>
          </p:cNvSpPr>
          <p:nvPr userDrawn="1"/>
        </p:nvSpPr>
        <p:spPr bwMode="auto">
          <a:xfrm>
            <a:off x="2267645" y="2571453"/>
            <a:ext cx="2447925" cy="366712"/>
          </a:xfrm>
          <a:prstGeom prst="rect">
            <a:avLst/>
          </a:prstGeom>
          <a:solidFill>
            <a:srgbClr val="F2CB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18" name="Text Box 14"/>
          <p:cNvSpPr txBox="1">
            <a:spLocks noChangeArrowheads="1"/>
          </p:cNvSpPr>
          <p:nvPr userDrawn="1"/>
        </p:nvSpPr>
        <p:spPr bwMode="auto">
          <a:xfrm>
            <a:off x="4787007" y="2217440"/>
            <a:ext cx="381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/>
              <a:t>Achtung: Die Orangetöne sehen im Ausdruck aus wie die Grautöne daneben! </a:t>
            </a:r>
          </a:p>
        </p:txBody>
      </p:sp>
      <p:sp>
        <p:nvSpPr>
          <p:cNvPr id="19" name="Text Box 16"/>
          <p:cNvSpPr txBox="1">
            <a:spLocks noChangeArrowheads="1"/>
          </p:cNvSpPr>
          <p:nvPr userDrawn="1"/>
        </p:nvSpPr>
        <p:spPr bwMode="auto">
          <a:xfrm>
            <a:off x="1329432" y="1857078"/>
            <a:ext cx="10810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bg1"/>
                </a:solidFill>
              </a:rPr>
              <a:t>RGB 51</a:t>
            </a:r>
          </a:p>
        </p:txBody>
      </p:sp>
      <p:sp>
        <p:nvSpPr>
          <p:cNvPr id="20" name="Text Box 17"/>
          <p:cNvSpPr txBox="1">
            <a:spLocks noChangeArrowheads="1"/>
          </p:cNvSpPr>
          <p:nvPr userDrawn="1"/>
        </p:nvSpPr>
        <p:spPr bwMode="auto">
          <a:xfrm>
            <a:off x="1329432" y="2217440"/>
            <a:ext cx="1081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>
                <a:solidFill>
                  <a:schemeClr val="bg1"/>
                </a:solidFill>
              </a:rPr>
              <a:t>RGB 102</a:t>
            </a:r>
          </a:p>
        </p:txBody>
      </p:sp>
      <p:sp>
        <p:nvSpPr>
          <p:cNvPr id="21" name="Text Box 18"/>
          <p:cNvSpPr txBox="1">
            <a:spLocks noChangeArrowheads="1"/>
          </p:cNvSpPr>
          <p:nvPr userDrawn="1"/>
        </p:nvSpPr>
        <p:spPr bwMode="auto">
          <a:xfrm>
            <a:off x="1331020" y="2577803"/>
            <a:ext cx="1081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RGB 202</a:t>
            </a:r>
          </a:p>
        </p:txBody>
      </p:sp>
      <p:sp>
        <p:nvSpPr>
          <p:cNvPr id="22" name="Text Box 19"/>
          <p:cNvSpPr txBox="1">
            <a:spLocks noChangeArrowheads="1"/>
          </p:cNvSpPr>
          <p:nvPr userDrawn="1"/>
        </p:nvSpPr>
        <p:spPr bwMode="auto">
          <a:xfrm>
            <a:off x="1331020" y="2992140"/>
            <a:ext cx="1081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RGB 219</a:t>
            </a:r>
          </a:p>
        </p:txBody>
      </p:sp>
      <p:sp>
        <p:nvSpPr>
          <p:cNvPr id="23" name="Text Box 20"/>
          <p:cNvSpPr txBox="1">
            <a:spLocks noChangeArrowheads="1"/>
          </p:cNvSpPr>
          <p:nvPr userDrawn="1"/>
        </p:nvSpPr>
        <p:spPr bwMode="auto">
          <a:xfrm>
            <a:off x="1331020" y="3352503"/>
            <a:ext cx="1081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RGB 228</a:t>
            </a:r>
          </a:p>
        </p:txBody>
      </p:sp>
      <p:sp>
        <p:nvSpPr>
          <p:cNvPr id="24" name="Text Box 21"/>
          <p:cNvSpPr txBox="1">
            <a:spLocks noChangeArrowheads="1"/>
          </p:cNvSpPr>
          <p:nvPr userDrawn="1"/>
        </p:nvSpPr>
        <p:spPr bwMode="auto">
          <a:xfrm>
            <a:off x="1331020" y="3712865"/>
            <a:ext cx="1081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RGB 237</a:t>
            </a:r>
          </a:p>
        </p:txBody>
      </p:sp>
      <p:sp>
        <p:nvSpPr>
          <p:cNvPr id="25" name="Text Box 22"/>
          <p:cNvSpPr txBox="1">
            <a:spLocks noChangeArrowheads="1"/>
          </p:cNvSpPr>
          <p:nvPr userDrawn="1"/>
        </p:nvSpPr>
        <p:spPr bwMode="auto">
          <a:xfrm>
            <a:off x="3131245" y="2217440"/>
            <a:ext cx="17287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R 255, G 102, B 0</a:t>
            </a:r>
          </a:p>
        </p:txBody>
      </p:sp>
      <p:sp>
        <p:nvSpPr>
          <p:cNvPr id="26" name="Text Box 23"/>
          <p:cNvSpPr txBox="1">
            <a:spLocks noChangeArrowheads="1"/>
          </p:cNvSpPr>
          <p:nvPr userDrawn="1"/>
        </p:nvSpPr>
        <p:spPr bwMode="auto">
          <a:xfrm>
            <a:off x="3131245" y="2663528"/>
            <a:ext cx="17287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R 242, G 203, B 178</a:t>
            </a:r>
          </a:p>
        </p:txBody>
      </p:sp>
    </p:spTree>
    <p:extLst>
      <p:ext uri="{BB962C8B-B14F-4D97-AF65-F5344CB8AC3E}">
        <p14:creationId xmlns:p14="http://schemas.microsoft.com/office/powerpoint/2010/main" val="354598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7956376" y="4731990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800" dirty="0">
              <a:solidFill>
                <a:schemeClr val="bg1">
                  <a:lumMod val="50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 rot="5400000">
            <a:off x="8243187" y="4382252"/>
            <a:ext cx="400110" cy="829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itel 9"/>
          <p:cNvSpPr txBox="1">
            <a:spLocks/>
          </p:cNvSpPr>
          <p:nvPr userDrawn="1"/>
        </p:nvSpPr>
        <p:spPr>
          <a:xfrm>
            <a:off x="117029" y="195486"/>
            <a:ext cx="8640960" cy="324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600" b="0" dirty="0" smtClean="0"/>
              <a:t>Hinweise und Tipps            </a:t>
            </a:r>
            <a:r>
              <a:rPr lang="de-DE" sz="2600" b="0" dirty="0" smtClean="0">
                <a:solidFill>
                  <a:srgbClr val="FF0000"/>
                </a:solidFill>
              </a:rPr>
              <a:t>#Folie löschen</a:t>
            </a:r>
          </a:p>
        </p:txBody>
      </p:sp>
      <p:sp>
        <p:nvSpPr>
          <p:cNvPr id="3" name="Rechteck 2"/>
          <p:cNvSpPr/>
          <p:nvPr userDrawn="1"/>
        </p:nvSpPr>
        <p:spPr>
          <a:xfrm>
            <a:off x="246609" y="951570"/>
            <a:ext cx="864587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Präsentationsformat in 16:9 (i.d.R. möglich, ansonsten Umstellung auf 4:3)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Abbildungen werden in der normalen Textfolie eingefügt (siehe 3. Folie in der Ausgangsvorlage)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Abbildungen/Grafiken/Fotos linksbündig anlegen und immer gleich groß, wenn mehrere Folien aufeinander folgen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Abbildungen/Grafiken als „Bild (Erweiterte Metadateien)“ einfügen</a:t>
            </a:r>
          </a:p>
          <a:p>
            <a:pPr marL="342900" lvl="0" indent="-342900" algn="l" defTabSz="914400" rtl="0" eaLnBrk="1" latinLnBrk="0" hangingPunct="1">
              <a:spcBef>
                <a:spcPts val="600"/>
              </a:spcBef>
              <a:buClr>
                <a:srgbClr val="FF6600"/>
              </a:buClr>
              <a:buSzPct val="120000"/>
              <a:buFont typeface="Wingdings" panose="05000000000000000000" pitchFamily="2" charset="2"/>
              <a:buChar char="§"/>
            </a:pPr>
            <a:r>
              <a:rPr lang="de-DE" sz="2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Bei zwei Quellenangaben die Quellen direkt unter den Abbildungen positionieren</a:t>
            </a:r>
          </a:p>
        </p:txBody>
      </p:sp>
    </p:spTree>
    <p:extLst>
      <p:ext uri="{BB962C8B-B14F-4D97-AF65-F5344CB8AC3E}">
        <p14:creationId xmlns:p14="http://schemas.microsoft.com/office/powerpoint/2010/main" val="534216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079" y="184548"/>
            <a:ext cx="843528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1520" y="1200151"/>
            <a:ext cx="843528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57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75" r:id="rId3"/>
    <p:sldLayoutId id="2147483667" r:id="rId4"/>
    <p:sldLayoutId id="2147483664" r:id="rId5"/>
    <p:sldLayoutId id="2147483670" r:id="rId6"/>
    <p:sldLayoutId id="2147483661" r:id="rId7"/>
    <p:sldLayoutId id="2147483668" r:id="rId8"/>
    <p:sldLayoutId id="2147483672" r:id="rId9"/>
    <p:sldLayoutId id="2147483674" r:id="rId10"/>
    <p:sldLayoutId id="214748367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buClr>
          <a:srgbClr val="FF6600"/>
        </a:buClr>
        <a:buSzPct val="120000"/>
        <a:buFont typeface="Wingdings" panose="05000000000000000000" pitchFamily="2" charset="2"/>
        <a:buChar char="§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Font typeface="Wingdings" panose="05000000000000000000" pitchFamily="2" charset="2"/>
        <a:buChar char="§"/>
        <a:defRPr sz="2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Clr>
          <a:srgbClr val="FF6600"/>
        </a:buClr>
        <a:buFont typeface="Courier New" panose="02070309020205020404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178421" y="1131590"/>
            <a:ext cx="7714059" cy="1080120"/>
          </a:xfrm>
        </p:spPr>
        <p:txBody>
          <a:bodyPr/>
          <a:lstStyle/>
          <a:p>
            <a:r>
              <a:rPr lang="de-DE" dirty="0"/>
              <a:t>Revitalisierung der Riester-Rente</a:t>
            </a:r>
            <a:br>
              <a:rPr lang="de-DE" dirty="0"/>
            </a:br>
            <a:r>
              <a:rPr lang="de-DE" sz="2000" dirty="0"/>
              <a:t>Vorschläge zur Vereinfachung der Förder-Systematik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und </a:t>
            </a:r>
            <a:r>
              <a:rPr lang="de-DE" sz="2000" dirty="0"/>
              <a:t>zur Erhöhung der Rendite</a:t>
            </a:r>
            <a:endParaRPr lang="de-DE" sz="32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1178421" y="2770015"/>
            <a:ext cx="7714059" cy="737839"/>
          </a:xfrm>
        </p:spPr>
        <p:txBody>
          <a:bodyPr/>
          <a:lstStyle/>
          <a:p>
            <a:r>
              <a:rPr lang="de-DE" sz="1800" dirty="0" smtClean="0"/>
              <a:t>Präsentation der Studienergebnisse </a:t>
            </a:r>
            <a:br>
              <a:rPr lang="de-DE" sz="1800" dirty="0" smtClean="0"/>
            </a:br>
            <a:r>
              <a:rPr lang="de-DE" sz="1800" dirty="0" smtClean="0"/>
              <a:t>im Auftrag </a:t>
            </a:r>
            <a:r>
              <a:rPr lang="de-DE" sz="1800" dirty="0"/>
              <a:t>des </a:t>
            </a:r>
            <a:r>
              <a:rPr lang="de-DE" sz="1800" dirty="0" smtClean="0"/>
              <a:t>Deutschen Instituts </a:t>
            </a:r>
            <a:r>
              <a:rPr lang="de-DE" sz="1800" dirty="0"/>
              <a:t>für </a:t>
            </a:r>
            <a:r>
              <a:rPr lang="de-DE" sz="1800" dirty="0" smtClean="0"/>
              <a:t>Altersvorsorge</a:t>
            </a:r>
            <a:endParaRPr lang="de-DE" sz="180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Dr. Reiner Braun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>
          <a:xfrm>
            <a:off x="1182718" y="4066159"/>
            <a:ext cx="7714059" cy="737839"/>
          </a:xfrm>
        </p:spPr>
        <p:txBody>
          <a:bodyPr/>
          <a:lstStyle/>
          <a:p>
            <a:r>
              <a:rPr lang="de-DE" dirty="0" smtClean="0"/>
              <a:t>Berlin, den 9. Mai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29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Entschärfung der Grundsatzprobleme</a:t>
            </a:r>
            <a:br>
              <a:rPr lang="de-DE" dirty="0"/>
            </a:br>
            <a:r>
              <a:rPr lang="de-DE" sz="1800" dirty="0"/>
              <a:t>„Kleine“ </a:t>
            </a:r>
            <a:r>
              <a:rPr lang="de-DE" sz="1800" dirty="0" smtClean="0"/>
              <a:t>Revitalisierung: Vieles vereinfachen, ohne Alles völlig neu zu ordnen 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>
          <a:xfrm>
            <a:off x="238124" y="1249009"/>
            <a:ext cx="8654357" cy="2978925"/>
          </a:xfrm>
        </p:spPr>
        <p:txBody>
          <a:bodyPr/>
          <a:lstStyle/>
          <a:p>
            <a:r>
              <a:rPr lang="de-DE" dirty="0" smtClean="0"/>
              <a:t>einen </a:t>
            </a:r>
            <a:r>
              <a:rPr lang="de-DE" dirty="0" smtClean="0">
                <a:solidFill>
                  <a:srgbClr val="FF6600"/>
                </a:solidFill>
              </a:rPr>
              <a:t>großen </a:t>
            </a:r>
            <a:r>
              <a:rPr lang="de-DE" dirty="0">
                <a:solidFill>
                  <a:srgbClr val="FF6600"/>
                </a:solidFill>
              </a:rPr>
              <a:t>Wurf</a:t>
            </a:r>
            <a:r>
              <a:rPr lang="de-DE" dirty="0"/>
              <a:t> </a:t>
            </a:r>
            <a:r>
              <a:rPr lang="de-DE" dirty="0" smtClean="0"/>
              <a:t>statt </a:t>
            </a:r>
            <a:r>
              <a:rPr lang="de-DE" dirty="0"/>
              <a:t>ständig kleine </a:t>
            </a:r>
            <a:r>
              <a:rPr lang="de-DE" dirty="0" smtClean="0"/>
              <a:t>Änderungen</a:t>
            </a:r>
            <a:endParaRPr lang="de-DE" dirty="0"/>
          </a:p>
          <a:p>
            <a:pPr marL="398250" lvl="1" indent="0">
              <a:buNone/>
            </a:pPr>
            <a:r>
              <a:rPr lang="de-DE" sz="1400" i="1" dirty="0" smtClean="0"/>
              <a:t>sonst Verwirrung bei Sparern und ständig kostenträchtige Veränderungen der IT</a:t>
            </a:r>
          </a:p>
          <a:p>
            <a:pPr marL="398250" lvl="1" indent="0">
              <a:buNone/>
            </a:pPr>
            <a:r>
              <a:rPr lang="de-DE" sz="1400" i="1" dirty="0" smtClean="0"/>
              <a:t>-&gt; höhere Verbreitung, geringere Kosten</a:t>
            </a:r>
            <a:endParaRPr lang="de-DE" sz="1400" i="1" dirty="0"/>
          </a:p>
          <a:p>
            <a:r>
              <a:rPr lang="de-DE" dirty="0" smtClean="0"/>
              <a:t>mehr </a:t>
            </a:r>
            <a:r>
              <a:rPr lang="de-DE" dirty="0">
                <a:solidFill>
                  <a:srgbClr val="FF6600"/>
                </a:solidFill>
              </a:rPr>
              <a:t>Transparenz</a:t>
            </a:r>
            <a:r>
              <a:rPr lang="de-DE" dirty="0"/>
              <a:t> </a:t>
            </a:r>
            <a:r>
              <a:rPr lang="de-DE" dirty="0" smtClean="0"/>
              <a:t>statt „gefühlte Willkür“ </a:t>
            </a:r>
          </a:p>
          <a:p>
            <a:pPr marL="398250" lvl="1" indent="0">
              <a:buNone/>
            </a:pPr>
            <a:r>
              <a:rPr lang="de-DE" sz="1400" i="1" dirty="0" smtClean="0"/>
              <a:t>z.B. ZfA-Ranking der Anbieter á la Pünktlichkeitsstatistik der Bahn</a:t>
            </a:r>
          </a:p>
          <a:p>
            <a:pPr marL="398250" lvl="1" indent="0">
              <a:buNone/>
            </a:pPr>
            <a:r>
              <a:rPr lang="de-DE" sz="1400" i="1" dirty="0" smtClean="0"/>
              <a:t>-&gt; höhere Verbreitung durch </a:t>
            </a:r>
            <a:r>
              <a:rPr lang="de-DE" sz="1400" i="1" dirty="0"/>
              <a:t>mehr Zufriedenheit</a:t>
            </a:r>
          </a:p>
          <a:p>
            <a:r>
              <a:rPr lang="de-DE" dirty="0" smtClean="0"/>
              <a:t>Wahlfreiheit </a:t>
            </a:r>
            <a:r>
              <a:rPr lang="de-DE" dirty="0"/>
              <a:t>bei der </a:t>
            </a:r>
            <a:r>
              <a:rPr lang="de-DE" dirty="0" smtClean="0"/>
              <a:t>nominalen </a:t>
            </a:r>
            <a:r>
              <a:rPr lang="de-DE" dirty="0" smtClean="0">
                <a:solidFill>
                  <a:srgbClr val="FF6600"/>
                </a:solidFill>
              </a:rPr>
              <a:t>Beitragsgarantie</a:t>
            </a:r>
          </a:p>
          <a:p>
            <a:pPr marL="398250" lvl="1" indent="0">
              <a:buNone/>
            </a:pPr>
            <a:r>
              <a:rPr lang="de-DE" sz="1400" i="1" dirty="0" smtClean="0"/>
              <a:t>wegen Niedrigzinsen derzeit hohe Absicherungskosten</a:t>
            </a:r>
          </a:p>
          <a:p>
            <a:pPr marL="398250" lvl="1" indent="0">
              <a:buNone/>
            </a:pPr>
            <a:r>
              <a:rPr lang="de-DE" sz="1400" i="1" dirty="0" smtClean="0"/>
              <a:t>Standardvorgabe kann bei 100% Beitragsgarantie bleiben</a:t>
            </a:r>
          </a:p>
          <a:p>
            <a:pPr marL="398250" lvl="1" indent="0">
              <a:buNone/>
            </a:pPr>
            <a:r>
              <a:rPr lang="de-DE" sz="1400" i="1" dirty="0" smtClean="0"/>
              <a:t>-&gt; höhere Erträge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Ovale Legende 8"/>
          <p:cNvSpPr/>
          <p:nvPr/>
        </p:nvSpPr>
        <p:spPr>
          <a:xfrm>
            <a:off x="7092280" y="771550"/>
            <a:ext cx="2016224" cy="1512168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>
                <a:solidFill>
                  <a:schemeClr val="bg1"/>
                </a:solidFill>
              </a:rPr>
              <a:t>Große Teile der IT sind häufig </a:t>
            </a:r>
            <a:r>
              <a:rPr lang="de-DE" sz="1400" i="1" dirty="0" smtClean="0">
                <a:solidFill>
                  <a:schemeClr val="bg1"/>
                </a:solidFill>
              </a:rPr>
              <a:t>für </a:t>
            </a:r>
            <a:r>
              <a:rPr lang="de-DE" sz="1400" i="1" dirty="0">
                <a:solidFill>
                  <a:schemeClr val="bg1"/>
                </a:solidFill>
              </a:rPr>
              <a:t>Riester gebunden.“ </a:t>
            </a:r>
            <a:r>
              <a:rPr lang="de-DE" sz="1400" dirty="0">
                <a:solidFill>
                  <a:schemeClr val="bg1"/>
                </a:solidFill>
              </a:rPr>
              <a:t>(Fondanbieter)</a:t>
            </a:r>
          </a:p>
        </p:txBody>
      </p:sp>
      <p:sp>
        <p:nvSpPr>
          <p:cNvPr id="10" name="Ovale Legende 9"/>
          <p:cNvSpPr/>
          <p:nvPr/>
        </p:nvSpPr>
        <p:spPr>
          <a:xfrm>
            <a:off x="6084168" y="1995686"/>
            <a:ext cx="3024336" cy="1656184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i="1" dirty="0" smtClean="0">
                <a:solidFill>
                  <a:schemeClr val="bg1"/>
                </a:solidFill>
              </a:rPr>
              <a:t>„Produktinformationsblatt </a:t>
            </a:r>
            <a:r>
              <a:rPr lang="de-DE" sz="1300" i="1" dirty="0">
                <a:solidFill>
                  <a:schemeClr val="bg1"/>
                </a:solidFill>
              </a:rPr>
              <a:t>ist gut für </a:t>
            </a:r>
            <a:r>
              <a:rPr lang="de-DE" sz="1300" i="1" dirty="0" smtClean="0">
                <a:solidFill>
                  <a:schemeClr val="bg1"/>
                </a:solidFill>
              </a:rPr>
              <a:t>Vermittler. </a:t>
            </a:r>
            <a:r>
              <a:rPr lang="de-DE" sz="1300" i="1" dirty="0">
                <a:solidFill>
                  <a:schemeClr val="bg1"/>
                </a:solidFill>
              </a:rPr>
              <a:t>Aber viele Sparer haben schon Probleme mit einem Dreisatz“ </a:t>
            </a:r>
            <a:r>
              <a:rPr lang="de-DE" sz="1300" dirty="0">
                <a:solidFill>
                  <a:schemeClr val="bg1"/>
                </a:solidFill>
              </a:rPr>
              <a:t>(Verbraucherschützer)</a:t>
            </a:r>
          </a:p>
        </p:txBody>
      </p:sp>
      <p:sp>
        <p:nvSpPr>
          <p:cNvPr id="13" name="Ovale Legende 12"/>
          <p:cNvSpPr/>
          <p:nvPr/>
        </p:nvSpPr>
        <p:spPr>
          <a:xfrm>
            <a:off x="5796136" y="3507854"/>
            <a:ext cx="2808312" cy="1451033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>
                <a:solidFill>
                  <a:schemeClr val="bg1"/>
                </a:solidFill>
              </a:rPr>
              <a:t>„Das ist Quatsch: ‚gehe an den Kapitalmarkt, bekomme Garantie!‘.“ </a:t>
            </a:r>
            <a:r>
              <a:rPr lang="de-DE" sz="1400" dirty="0">
                <a:solidFill>
                  <a:schemeClr val="bg1"/>
                </a:solidFill>
              </a:rPr>
              <a:t>(Verbraucherschützer) </a:t>
            </a:r>
          </a:p>
        </p:txBody>
      </p:sp>
    </p:spTree>
    <p:extLst>
      <p:ext uri="{BB962C8B-B14F-4D97-AF65-F5344CB8AC3E}">
        <p14:creationId xmlns:p14="http://schemas.microsoft.com/office/powerpoint/2010/main" val="394056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 animBg="1"/>
      <p:bldP spid="10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ch rechts gekrümmter Pfeil 5"/>
          <p:cNvSpPr/>
          <p:nvPr/>
        </p:nvSpPr>
        <p:spPr>
          <a:xfrm>
            <a:off x="2411760" y="1563638"/>
            <a:ext cx="2088232" cy="2952328"/>
          </a:xfrm>
          <a:prstGeom prst="curvedRight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36911"/>
            <a:ext cx="3287832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82" t="33785" r="24784" b="-2205"/>
          <a:stretch/>
        </p:blipFill>
        <p:spPr bwMode="auto">
          <a:xfrm>
            <a:off x="4856013" y="1054224"/>
            <a:ext cx="4036467" cy="36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6872237" y="2786567"/>
            <a:ext cx="1948235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8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Vereinfachung der Fördersystematik</a:t>
            </a:r>
            <a:r>
              <a:rPr lang="de-DE" dirty="0"/>
              <a:t/>
            </a:r>
            <a:br>
              <a:rPr lang="de-DE" dirty="0"/>
            </a:br>
            <a:r>
              <a:rPr lang="de-DE" sz="1800" dirty="0" smtClean="0"/>
              <a:t>Bekämpfung der Symptome im Rahmen des bestehenden Systems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>
          <a:xfrm>
            <a:off x="238124" y="1249009"/>
            <a:ext cx="8654357" cy="2978925"/>
          </a:xfrm>
        </p:spPr>
        <p:txBody>
          <a:bodyPr/>
          <a:lstStyle/>
          <a:p>
            <a:r>
              <a:rPr lang="de-DE" dirty="0" smtClean="0"/>
              <a:t>Ausweitung </a:t>
            </a:r>
            <a:r>
              <a:rPr lang="de-DE" dirty="0" smtClean="0">
                <a:solidFill>
                  <a:srgbClr val="FF6600"/>
                </a:solidFill>
              </a:rPr>
              <a:t>Förderkreis</a:t>
            </a:r>
            <a:r>
              <a:rPr lang="de-DE" dirty="0" smtClean="0"/>
              <a:t> </a:t>
            </a:r>
          </a:p>
          <a:p>
            <a:pPr marL="398250" lvl="1" indent="0">
              <a:buNone/>
            </a:pPr>
            <a:r>
              <a:rPr lang="de-DE" sz="1400" i="1" dirty="0" smtClean="0"/>
              <a:t>auf </a:t>
            </a:r>
            <a:r>
              <a:rPr lang="de-DE" sz="1400" i="1" dirty="0"/>
              <a:t>unbeschränkt </a:t>
            </a:r>
            <a:r>
              <a:rPr lang="de-DE" sz="1400" i="1" dirty="0" smtClean="0"/>
              <a:t>Steuerpflichtige</a:t>
            </a:r>
          </a:p>
          <a:p>
            <a:pPr marL="398250" lvl="1" indent="0">
              <a:buNone/>
            </a:pPr>
            <a:r>
              <a:rPr lang="de-DE" sz="1400" i="1" dirty="0" smtClean="0"/>
              <a:t>Koppelung Kinderzulage an Kindesalter statt Kindergeldanspruch</a:t>
            </a:r>
          </a:p>
          <a:p>
            <a:pPr marL="398250" lvl="1" indent="0">
              <a:buNone/>
            </a:pPr>
            <a:r>
              <a:rPr lang="de-DE" sz="1400" i="1" dirty="0" smtClean="0"/>
              <a:t>-&gt; </a:t>
            </a:r>
            <a:r>
              <a:rPr lang="de-DE" sz="1400" i="1" dirty="0"/>
              <a:t>höhere </a:t>
            </a:r>
            <a:r>
              <a:rPr lang="de-DE" sz="1400" i="1" dirty="0" smtClean="0"/>
              <a:t>Verbreitung, weniger Rückforderungen</a:t>
            </a:r>
            <a:endParaRPr lang="de-DE" sz="1400" i="1" dirty="0"/>
          </a:p>
          <a:p>
            <a:r>
              <a:rPr lang="de-DE" dirty="0" smtClean="0"/>
              <a:t>Prüfung </a:t>
            </a:r>
            <a:r>
              <a:rPr lang="de-DE" dirty="0"/>
              <a:t>der Zulage </a:t>
            </a:r>
            <a:r>
              <a:rPr lang="de-DE" dirty="0">
                <a:solidFill>
                  <a:srgbClr val="FF6600"/>
                </a:solidFill>
              </a:rPr>
              <a:t>vor</a:t>
            </a:r>
            <a:r>
              <a:rPr lang="de-DE" dirty="0"/>
              <a:t> </a:t>
            </a:r>
            <a:r>
              <a:rPr lang="de-DE" dirty="0" smtClean="0">
                <a:solidFill>
                  <a:srgbClr val="FF6600"/>
                </a:solidFill>
              </a:rPr>
              <a:t>Auszahlung</a:t>
            </a:r>
          </a:p>
          <a:p>
            <a:pPr marL="398250" lvl="1" indent="0">
              <a:buNone/>
            </a:pPr>
            <a:r>
              <a:rPr lang="de-DE" sz="1400" i="1" dirty="0" smtClean="0"/>
              <a:t>Fehlerausschluss bei Einkommensänderung/ Wegfall Kinderzulage</a:t>
            </a:r>
          </a:p>
          <a:p>
            <a:pPr marL="398250" lvl="1" indent="0">
              <a:buNone/>
            </a:pPr>
            <a:r>
              <a:rPr lang="de-DE" sz="1400" i="1" dirty="0" smtClean="0"/>
              <a:t>-&gt; Weniger Rückforderungen</a:t>
            </a:r>
            <a:endParaRPr lang="de-DE" sz="1400" i="1" dirty="0"/>
          </a:p>
          <a:p>
            <a:r>
              <a:rPr lang="de-DE" dirty="0" smtClean="0"/>
              <a:t>Förderung mit 4% der </a:t>
            </a:r>
            <a:r>
              <a:rPr lang="de-DE" dirty="0"/>
              <a:t>Beitragsbemessungsgrenze </a:t>
            </a:r>
            <a:r>
              <a:rPr lang="de-DE" dirty="0" smtClean="0">
                <a:solidFill>
                  <a:srgbClr val="FF6600"/>
                </a:solidFill>
              </a:rPr>
              <a:t>dynamisieren</a:t>
            </a:r>
          </a:p>
          <a:p>
            <a:pPr marL="398250" lvl="1" indent="0">
              <a:buNone/>
            </a:pPr>
            <a:r>
              <a:rPr lang="de-DE" sz="1400" i="1" dirty="0" smtClean="0"/>
              <a:t>Rentenlücke schließen und Riester-Deckel entschärfen, doppelte Kontoführung bei Anbieter vermeiden</a:t>
            </a:r>
          </a:p>
          <a:p>
            <a:pPr marL="398250" lvl="1" indent="0">
              <a:buNone/>
            </a:pPr>
            <a:r>
              <a:rPr lang="de-DE" sz="1400" i="1" dirty="0" smtClean="0"/>
              <a:t>-&gt; </a:t>
            </a:r>
            <a:r>
              <a:rPr lang="de-DE" sz="1400" i="1" dirty="0"/>
              <a:t>höhere </a:t>
            </a:r>
            <a:r>
              <a:rPr lang="de-DE" sz="1400" i="1" dirty="0" smtClean="0"/>
              <a:t>Verbreitung, geringere Kosten</a:t>
            </a:r>
            <a:endParaRPr lang="de-DE" sz="1400" i="1" dirty="0"/>
          </a:p>
          <a:p>
            <a:pPr lvl="1"/>
            <a:endParaRPr lang="de-DE" dirty="0">
              <a:solidFill>
                <a:srgbClr val="FF6600"/>
              </a:solidFill>
            </a:endParaRPr>
          </a:p>
          <a:p>
            <a:pPr marL="398250" lvl="1" indent="0">
              <a:buNone/>
            </a:pP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Ovale Legende 5"/>
          <p:cNvSpPr/>
          <p:nvPr/>
        </p:nvSpPr>
        <p:spPr>
          <a:xfrm>
            <a:off x="6012160" y="411510"/>
            <a:ext cx="3024336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 smtClean="0">
                <a:solidFill>
                  <a:schemeClr val="bg1"/>
                </a:solidFill>
              </a:rPr>
              <a:t>im </a:t>
            </a:r>
            <a:r>
              <a:rPr lang="de-DE" sz="1400" i="1" dirty="0">
                <a:solidFill>
                  <a:schemeClr val="bg1"/>
                </a:solidFill>
              </a:rPr>
              <a:t>ländlichen Raum </a:t>
            </a:r>
            <a:r>
              <a:rPr lang="de-DE" sz="1400" i="1" dirty="0" smtClean="0">
                <a:solidFill>
                  <a:schemeClr val="bg1"/>
                </a:solidFill>
              </a:rPr>
              <a:t>sind </a:t>
            </a:r>
            <a:r>
              <a:rPr lang="de-DE" sz="1400" i="1" dirty="0">
                <a:solidFill>
                  <a:schemeClr val="bg1"/>
                </a:solidFill>
              </a:rPr>
              <a:t>die Lebensformen stabiler, daher sind die dort insgesamt profitabler mit Riester.“ </a:t>
            </a:r>
            <a:r>
              <a:rPr lang="de-DE" sz="1400" dirty="0">
                <a:solidFill>
                  <a:schemeClr val="bg1"/>
                </a:solidFill>
              </a:rPr>
              <a:t>(Bausparkasse)</a:t>
            </a:r>
          </a:p>
        </p:txBody>
      </p:sp>
      <p:sp>
        <p:nvSpPr>
          <p:cNvPr id="7" name="Ovale Legende 6"/>
          <p:cNvSpPr/>
          <p:nvPr/>
        </p:nvSpPr>
        <p:spPr>
          <a:xfrm>
            <a:off x="5923218" y="1872876"/>
            <a:ext cx="3024336" cy="1656184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>
                <a:solidFill>
                  <a:schemeClr val="bg1"/>
                </a:solidFill>
              </a:rPr>
              <a:t>Google wüsste, welche 25 Probleme es geben kann und welche </a:t>
            </a:r>
            <a:r>
              <a:rPr lang="de-DE" sz="1400" i="1" dirty="0" smtClean="0">
                <a:solidFill>
                  <a:schemeClr val="bg1"/>
                </a:solidFill>
              </a:rPr>
              <a:t>5 </a:t>
            </a:r>
            <a:r>
              <a:rPr lang="de-DE" sz="1400" i="1" dirty="0">
                <a:solidFill>
                  <a:schemeClr val="bg1"/>
                </a:solidFill>
              </a:rPr>
              <a:t>davon für den einzelnen Kunden relevant sind</a:t>
            </a:r>
            <a:r>
              <a:rPr lang="de-DE" sz="1400" i="1" dirty="0" smtClean="0">
                <a:solidFill>
                  <a:schemeClr val="bg1"/>
                </a:solidFill>
              </a:rPr>
              <a:t>.“ </a:t>
            </a:r>
            <a:r>
              <a:rPr lang="de-DE" sz="1400" dirty="0">
                <a:solidFill>
                  <a:schemeClr val="bg1"/>
                </a:solidFill>
              </a:rPr>
              <a:t>(Verbraucherschützer)</a:t>
            </a:r>
          </a:p>
        </p:txBody>
      </p:sp>
    </p:spTree>
    <p:extLst>
      <p:ext uri="{BB962C8B-B14F-4D97-AF65-F5344CB8AC3E}">
        <p14:creationId xmlns:p14="http://schemas.microsoft.com/office/powerpoint/2010/main" val="141082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ch rechts gekrümmter Pfeil 5"/>
          <p:cNvSpPr/>
          <p:nvPr/>
        </p:nvSpPr>
        <p:spPr>
          <a:xfrm>
            <a:off x="3203848" y="1563638"/>
            <a:ext cx="1296144" cy="2952328"/>
          </a:xfrm>
          <a:prstGeom prst="curvedRight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36911"/>
            <a:ext cx="3287832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82" t="33785" r="24784" b="-2205"/>
          <a:stretch/>
        </p:blipFill>
        <p:spPr bwMode="auto">
          <a:xfrm>
            <a:off x="4856013" y="1054224"/>
            <a:ext cx="4036467" cy="36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4856013" y="2787774"/>
            <a:ext cx="1948235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44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Zügige Vereinfachung von Wohn-Riester</a:t>
            </a:r>
            <a:r>
              <a:rPr lang="de-DE" dirty="0"/>
              <a:t/>
            </a:r>
            <a:br>
              <a:rPr lang="de-DE" dirty="0"/>
            </a:br>
            <a:r>
              <a:rPr lang="de-DE" sz="1800" dirty="0" smtClean="0"/>
              <a:t>Bekämpfung der Symptome im Rahmen des bestehenden Systems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>
          <a:xfrm>
            <a:off x="238124" y="1203598"/>
            <a:ext cx="8654357" cy="2978925"/>
          </a:xfrm>
        </p:spPr>
        <p:txBody>
          <a:bodyPr/>
          <a:lstStyle/>
          <a:p>
            <a:r>
              <a:rPr lang="de-DE" dirty="0" smtClean="0"/>
              <a:t>Prüfung durch Anbieter statt ZfA</a:t>
            </a:r>
          </a:p>
          <a:p>
            <a:pPr marL="398250" lvl="1" indent="0">
              <a:buNone/>
            </a:pPr>
            <a:r>
              <a:rPr lang="de-DE" sz="1400" i="1" dirty="0" smtClean="0"/>
              <a:t>-&gt; Vermeidung förderschädlicher Entnahmen</a:t>
            </a:r>
          </a:p>
          <a:p>
            <a:r>
              <a:rPr lang="de-DE" dirty="0" smtClean="0"/>
              <a:t>Wohnförderkonto bei ZfA statt Anbieter</a:t>
            </a:r>
            <a:endParaRPr lang="de-DE" dirty="0" smtClean="0">
              <a:solidFill>
                <a:srgbClr val="FF6600"/>
              </a:solidFill>
            </a:endParaRPr>
          </a:p>
          <a:p>
            <a:pPr marL="398250" lvl="1" indent="0">
              <a:buNone/>
            </a:pPr>
            <a:r>
              <a:rPr lang="de-DE" sz="1400" i="1" dirty="0" smtClean="0"/>
              <a:t>-&gt; Kostensenkung</a:t>
            </a:r>
          </a:p>
          <a:p>
            <a:r>
              <a:rPr lang="de-DE" dirty="0" smtClean="0"/>
              <a:t>Wegfall (oder dynamisierte) Verzinsung Wohnförderkonto</a:t>
            </a:r>
          </a:p>
          <a:p>
            <a:pPr marL="398250" lvl="1" indent="0">
              <a:buNone/>
            </a:pPr>
            <a:r>
              <a:rPr lang="de-DE" sz="1400" i="1" dirty="0" smtClean="0"/>
              <a:t>-&gt; </a:t>
            </a:r>
            <a:r>
              <a:rPr lang="de-DE" sz="1400" i="1" dirty="0"/>
              <a:t>höhere </a:t>
            </a:r>
            <a:r>
              <a:rPr lang="de-DE" sz="1400" i="1" dirty="0" smtClean="0"/>
              <a:t>Verbreitung, geringere Kosten, weniger „gefühlte Willkür“ (aktuell 2% - ist zu hoch)</a:t>
            </a:r>
          </a:p>
          <a:p>
            <a:r>
              <a:rPr lang="de-DE" dirty="0" smtClean="0"/>
              <a:t>Fünftelregelung statt 30% Steuerrabatt</a:t>
            </a:r>
          </a:p>
          <a:p>
            <a:pPr marL="398250" lvl="1" indent="0">
              <a:buNone/>
            </a:pPr>
            <a:r>
              <a:rPr lang="de-DE" sz="1400" i="1" dirty="0" smtClean="0"/>
              <a:t>-&gt; Kostensenkung (Wegfall </a:t>
            </a:r>
            <a:r>
              <a:rPr lang="de-DE" sz="1400" i="1" dirty="0"/>
              <a:t>Kontrolle bis Vollendung des 85. </a:t>
            </a:r>
            <a:r>
              <a:rPr lang="de-DE" sz="1400" i="1" dirty="0" smtClean="0"/>
              <a:t>Lebensjahres)</a:t>
            </a:r>
          </a:p>
          <a:p>
            <a:r>
              <a:rPr lang="de-DE" dirty="0" smtClean="0"/>
              <a:t>Verzicht auf nachgelagerte Besteuerung</a:t>
            </a:r>
          </a:p>
          <a:p>
            <a:pPr marL="398250" lvl="1" indent="0">
              <a:buNone/>
            </a:pPr>
            <a:r>
              <a:rPr lang="de-DE" sz="1400" i="1" dirty="0" smtClean="0"/>
              <a:t>-&gt; höhere </a:t>
            </a:r>
            <a:r>
              <a:rPr lang="de-DE" sz="1400" i="1" dirty="0"/>
              <a:t>Verbreitung </a:t>
            </a:r>
            <a:r>
              <a:rPr lang="de-DE" sz="1400" i="1" dirty="0" smtClean="0"/>
              <a:t>(machbar nur bei Beschränkung [der Förderung] auf Geringverdiener)</a:t>
            </a:r>
            <a:endParaRPr lang="de-DE" sz="1400" i="1" dirty="0"/>
          </a:p>
          <a:p>
            <a:pPr marL="398250" lvl="1" indent="0">
              <a:buNone/>
            </a:pPr>
            <a:endParaRPr lang="de-DE" dirty="0">
              <a:solidFill>
                <a:srgbClr val="FF6600"/>
              </a:solidFill>
            </a:endParaRPr>
          </a:p>
          <a:p>
            <a:pPr marL="398250" lvl="1" indent="0">
              <a:buNone/>
            </a:pPr>
            <a:endParaRPr lang="de-DE" dirty="0"/>
          </a:p>
        </p:txBody>
      </p:sp>
      <p:sp>
        <p:nvSpPr>
          <p:cNvPr id="6" name="Ovale Legende 5"/>
          <p:cNvSpPr/>
          <p:nvPr/>
        </p:nvSpPr>
        <p:spPr>
          <a:xfrm>
            <a:off x="5868144" y="843558"/>
            <a:ext cx="3024336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i="1" dirty="0" smtClean="0">
                <a:solidFill>
                  <a:schemeClr val="bg1"/>
                </a:solidFill>
              </a:rPr>
              <a:t>„Z.B</a:t>
            </a:r>
            <a:r>
              <a:rPr lang="de-DE" sz="1200" i="1" dirty="0">
                <a:solidFill>
                  <a:schemeClr val="bg1"/>
                </a:solidFill>
              </a:rPr>
              <a:t>. braucht man bei der barrierefreien Gestaltung einen vereidigten </a:t>
            </a:r>
            <a:r>
              <a:rPr lang="de-DE" sz="1200" i="1" dirty="0" smtClean="0">
                <a:solidFill>
                  <a:schemeClr val="bg1"/>
                </a:solidFill>
              </a:rPr>
              <a:t>Sachverständigen</a:t>
            </a:r>
            <a:r>
              <a:rPr lang="de-DE" sz="1200" i="1" dirty="0">
                <a:solidFill>
                  <a:schemeClr val="bg1"/>
                </a:solidFill>
              </a:rPr>
              <a:t>;</a:t>
            </a:r>
            <a:r>
              <a:rPr lang="de-DE" sz="1200" i="1" dirty="0" smtClean="0">
                <a:solidFill>
                  <a:schemeClr val="bg1"/>
                </a:solidFill>
              </a:rPr>
              <a:t> </a:t>
            </a:r>
            <a:r>
              <a:rPr lang="de-DE" sz="1200" i="1" dirty="0">
                <a:solidFill>
                  <a:schemeClr val="bg1"/>
                </a:solidFill>
              </a:rPr>
              <a:t>wenn sich später rausstellt, dass zu Unrecht </a:t>
            </a:r>
            <a:r>
              <a:rPr lang="de-DE" sz="1200" i="1" dirty="0" smtClean="0">
                <a:solidFill>
                  <a:schemeClr val="bg1"/>
                </a:solidFill>
              </a:rPr>
              <a:t>ausbezahlt </a:t>
            </a:r>
            <a:r>
              <a:rPr lang="de-DE" sz="1200" i="1" dirty="0">
                <a:solidFill>
                  <a:schemeClr val="bg1"/>
                </a:solidFill>
              </a:rPr>
              <a:t>wurde, muss zurückgezahlt werden.“ </a:t>
            </a:r>
            <a:r>
              <a:rPr lang="de-DE" sz="1200" dirty="0">
                <a:solidFill>
                  <a:schemeClr val="bg1"/>
                </a:solidFill>
              </a:rPr>
              <a:t>(Bausparkasse)</a:t>
            </a:r>
          </a:p>
        </p:txBody>
      </p:sp>
      <p:sp>
        <p:nvSpPr>
          <p:cNvPr id="7" name="Ovale Legende 6"/>
          <p:cNvSpPr/>
          <p:nvPr/>
        </p:nvSpPr>
        <p:spPr>
          <a:xfrm>
            <a:off x="5868144" y="2715766"/>
            <a:ext cx="3024336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i="1" dirty="0">
                <a:solidFill>
                  <a:schemeClr val="bg1"/>
                </a:solidFill>
              </a:rPr>
              <a:t>„Nachbesteuerung </a:t>
            </a:r>
            <a:r>
              <a:rPr lang="de-DE" sz="1200" i="1" dirty="0" smtClean="0">
                <a:solidFill>
                  <a:schemeClr val="bg1"/>
                </a:solidFill>
              </a:rPr>
              <a:t>oder Bausparen </a:t>
            </a:r>
            <a:r>
              <a:rPr lang="de-DE" sz="1200" i="1" dirty="0">
                <a:solidFill>
                  <a:schemeClr val="bg1"/>
                </a:solidFill>
              </a:rPr>
              <a:t>alleine ist </a:t>
            </a:r>
            <a:r>
              <a:rPr lang="de-DE" sz="1200" i="1" dirty="0"/>
              <a:t>für Kunden </a:t>
            </a:r>
            <a:r>
              <a:rPr lang="de-DE" sz="1200" i="1" dirty="0" smtClean="0"/>
              <a:t>schon schwierig </a:t>
            </a:r>
            <a:r>
              <a:rPr lang="de-DE" sz="1200" i="1" dirty="0"/>
              <a:t>zu </a:t>
            </a:r>
            <a:r>
              <a:rPr lang="de-DE" sz="1200" i="1" dirty="0" smtClean="0"/>
              <a:t>verstehen -</a:t>
            </a:r>
            <a:r>
              <a:rPr lang="de-DE" sz="1200" i="1" dirty="0" smtClean="0">
                <a:solidFill>
                  <a:schemeClr val="bg1"/>
                </a:solidFill>
              </a:rPr>
              <a:t> </a:t>
            </a:r>
            <a:r>
              <a:rPr lang="de-DE" sz="1200" i="1" dirty="0">
                <a:solidFill>
                  <a:schemeClr val="bg1"/>
                </a:solidFill>
              </a:rPr>
              <a:t>aber mit Wohn-Riester dann erst recht</a:t>
            </a:r>
            <a:r>
              <a:rPr lang="de-DE" sz="1200" i="1" dirty="0" smtClean="0">
                <a:solidFill>
                  <a:schemeClr val="bg1"/>
                </a:solidFill>
              </a:rPr>
              <a:t>.“ </a:t>
            </a:r>
            <a:r>
              <a:rPr lang="de-DE" sz="1200" dirty="0">
                <a:solidFill>
                  <a:schemeClr val="bg1"/>
                </a:solidFill>
              </a:rPr>
              <a:t>(Verbraucherschützer)</a:t>
            </a:r>
          </a:p>
        </p:txBody>
      </p:sp>
    </p:spTree>
    <p:extLst>
      <p:ext uri="{BB962C8B-B14F-4D97-AF65-F5344CB8AC3E}">
        <p14:creationId xmlns:p14="http://schemas.microsoft.com/office/powerpoint/2010/main" val="216291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ch rechts gekrümmter Pfeil 5"/>
          <p:cNvSpPr/>
          <p:nvPr/>
        </p:nvSpPr>
        <p:spPr>
          <a:xfrm>
            <a:off x="4067944" y="1635646"/>
            <a:ext cx="1512168" cy="2952328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36911"/>
            <a:ext cx="3287832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58" t="33027" r="27"/>
          <a:stretch/>
        </p:blipFill>
        <p:spPr bwMode="auto">
          <a:xfrm>
            <a:off x="5724128" y="915966"/>
            <a:ext cx="2063072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4907504" y="1347614"/>
            <a:ext cx="672608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48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Eine neue Fördersystematik</a:t>
            </a:r>
            <a:r>
              <a:rPr lang="de-DE" dirty="0"/>
              <a:t/>
            </a:r>
            <a:br>
              <a:rPr lang="de-DE" dirty="0"/>
            </a:br>
            <a:r>
              <a:rPr lang="de-DE" sz="1800" dirty="0" smtClean="0"/>
              <a:t>„Große“ Revitalisierung: Beschränkung der Riester-Förderung auf Geringverdiener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>
          <a:xfrm>
            <a:off x="238124" y="1104993"/>
            <a:ext cx="8654357" cy="2978925"/>
          </a:xfrm>
        </p:spPr>
        <p:txBody>
          <a:bodyPr/>
          <a:lstStyle/>
          <a:p>
            <a:r>
              <a:rPr lang="de-DE" dirty="0" smtClean="0"/>
              <a:t>Grundproblem Riester</a:t>
            </a:r>
          </a:p>
          <a:p>
            <a:pPr lvl="1"/>
            <a:r>
              <a:rPr lang="de-DE" dirty="0"/>
              <a:t>weder klassische Sparförderung (Umverteilung)</a:t>
            </a:r>
          </a:p>
          <a:p>
            <a:pPr lvl="1"/>
            <a:r>
              <a:rPr lang="de-DE" dirty="0"/>
              <a:t>noch </a:t>
            </a:r>
            <a:r>
              <a:rPr lang="de-DE" dirty="0" smtClean="0"/>
              <a:t>rein nachgelagerte Besteuerung (Steuerneutralität), </a:t>
            </a:r>
          </a:p>
          <a:p>
            <a:r>
              <a:rPr lang="de-DE" dirty="0" smtClean="0"/>
              <a:t>Lösung: Zulage nur noch für Geringverdiener</a:t>
            </a:r>
          </a:p>
          <a:p>
            <a:pPr lvl="1"/>
            <a:r>
              <a:rPr lang="de-DE" dirty="0" smtClean="0"/>
              <a:t>bis </a:t>
            </a:r>
            <a:r>
              <a:rPr lang="de-DE" dirty="0"/>
              <a:t>20.000 Euro Jahresbruttoeinkommen/ Verheiratete 40.000 </a:t>
            </a:r>
            <a:r>
              <a:rPr lang="de-DE" dirty="0" smtClean="0"/>
              <a:t>Euro</a:t>
            </a:r>
          </a:p>
          <a:p>
            <a:pPr lvl="1"/>
            <a:r>
              <a:rPr lang="de-DE" dirty="0" smtClean="0"/>
              <a:t>Alle anderen: </a:t>
            </a:r>
            <a:r>
              <a:rPr lang="de-DE" dirty="0"/>
              <a:t>nachgelagerte Besteuerung ohne die (technisch ohnehin überflüssige) vorherige Zulagenverrechnung </a:t>
            </a:r>
            <a:endParaRPr lang="de-DE" dirty="0" smtClean="0"/>
          </a:p>
          <a:p>
            <a:r>
              <a:rPr lang="de-DE" dirty="0" smtClean="0"/>
              <a:t>Alternativen: </a:t>
            </a:r>
            <a:r>
              <a:rPr lang="de-DE" dirty="0" err="1" smtClean="0"/>
              <a:t>Obligatorium</a:t>
            </a:r>
            <a:r>
              <a:rPr lang="de-DE" dirty="0" smtClean="0"/>
              <a:t> (mit/ ohne Opt-out) oder einkommensunabhängige Zulagen haben spezifische Nachteile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Ovale Legende 5"/>
          <p:cNvSpPr/>
          <p:nvPr/>
        </p:nvSpPr>
        <p:spPr>
          <a:xfrm>
            <a:off x="3347864" y="-20538"/>
            <a:ext cx="3024336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i="1" dirty="0">
                <a:solidFill>
                  <a:schemeClr val="bg1"/>
                </a:solidFill>
              </a:rPr>
              <a:t>„Die nachgelagerte Besteuerung ist eine Katastrophe: Kunden sehen nur Steuervorteile, die Nachbesteuerung schreckt </a:t>
            </a:r>
            <a:r>
              <a:rPr lang="de-DE" sz="1200" i="1" dirty="0" smtClean="0">
                <a:solidFill>
                  <a:schemeClr val="bg1"/>
                </a:solidFill>
              </a:rPr>
              <a:t>Geringverdiener </a:t>
            </a:r>
            <a:r>
              <a:rPr lang="de-DE" sz="1200" i="1" dirty="0">
                <a:solidFill>
                  <a:schemeClr val="bg1"/>
                </a:solidFill>
              </a:rPr>
              <a:t>dann ab. </a:t>
            </a:r>
            <a:r>
              <a:rPr lang="de-DE" sz="1200" i="1" dirty="0" smtClean="0">
                <a:solidFill>
                  <a:schemeClr val="bg1"/>
                </a:solidFill>
              </a:rPr>
              <a:t>“ </a:t>
            </a:r>
            <a:r>
              <a:rPr lang="de-DE" sz="1200" dirty="0">
                <a:solidFill>
                  <a:schemeClr val="bg1"/>
                </a:solidFill>
              </a:rPr>
              <a:t>(Verbraucherschützer A)</a:t>
            </a:r>
          </a:p>
        </p:txBody>
      </p:sp>
      <p:sp>
        <p:nvSpPr>
          <p:cNvPr id="7" name="Ovale Legende 6"/>
          <p:cNvSpPr/>
          <p:nvPr/>
        </p:nvSpPr>
        <p:spPr>
          <a:xfrm>
            <a:off x="6084168" y="339502"/>
            <a:ext cx="3024336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i="1" dirty="0">
                <a:solidFill>
                  <a:schemeClr val="bg1"/>
                </a:solidFill>
              </a:rPr>
              <a:t>„Wer im Alter ein Steuerproblem hat, hat keine Vorsorgelücke; wer im Alter eine Vorsorgelücke hat, der hat kein Problem mit der Steuer. </a:t>
            </a:r>
            <a:r>
              <a:rPr lang="de-DE" sz="1200" i="1" dirty="0" smtClean="0">
                <a:solidFill>
                  <a:schemeClr val="bg1"/>
                </a:solidFill>
              </a:rPr>
              <a:t>“ </a:t>
            </a:r>
            <a:r>
              <a:rPr lang="de-DE" sz="1200" dirty="0">
                <a:solidFill>
                  <a:schemeClr val="bg1"/>
                </a:solidFill>
              </a:rPr>
              <a:t>(Verbraucherschützer B)</a:t>
            </a:r>
          </a:p>
        </p:txBody>
      </p:sp>
    </p:spTree>
    <p:extLst>
      <p:ext uri="{BB962C8B-B14F-4D97-AF65-F5344CB8AC3E}">
        <p14:creationId xmlns:p14="http://schemas.microsoft.com/office/powerpoint/2010/main" val="11626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>
          <a:xfrm>
            <a:off x="238124" y="1203598"/>
            <a:ext cx="8654357" cy="2978925"/>
          </a:xfrm>
        </p:spPr>
        <p:txBody>
          <a:bodyPr/>
          <a:lstStyle/>
          <a:p>
            <a:r>
              <a:rPr lang="de-DE" dirty="0" smtClean="0"/>
              <a:t>Die Riester-Rente ist </a:t>
            </a:r>
            <a:r>
              <a:rPr lang="de-DE" dirty="0" err="1" smtClean="0"/>
              <a:t>revitalisierbar</a:t>
            </a:r>
            <a:endParaRPr lang="de-DE" dirty="0" smtClean="0"/>
          </a:p>
          <a:p>
            <a:r>
              <a:rPr lang="de-DE" dirty="0" smtClean="0">
                <a:solidFill>
                  <a:srgbClr val="FF6600"/>
                </a:solidFill>
              </a:rPr>
              <a:t>ohne das Vertrauen </a:t>
            </a:r>
            <a:r>
              <a:rPr lang="de-DE" dirty="0">
                <a:solidFill>
                  <a:srgbClr val="FF6600"/>
                </a:solidFill>
              </a:rPr>
              <a:t>der Sparer </a:t>
            </a:r>
            <a:r>
              <a:rPr lang="de-DE" dirty="0" smtClean="0">
                <a:solidFill>
                  <a:srgbClr val="FF6600"/>
                </a:solidFill>
              </a:rPr>
              <a:t>zu erschüttern;</a:t>
            </a:r>
          </a:p>
          <a:p>
            <a:r>
              <a:rPr lang="de-DE" dirty="0" smtClean="0"/>
              <a:t>wahlweise behutsam im </a:t>
            </a:r>
            <a:r>
              <a:rPr lang="de-DE" dirty="0" smtClean="0">
                <a:solidFill>
                  <a:srgbClr val="FF6600"/>
                </a:solidFill>
              </a:rPr>
              <a:t>bestehenden System </a:t>
            </a:r>
          </a:p>
          <a:p>
            <a:r>
              <a:rPr lang="de-DE" dirty="0" smtClean="0"/>
              <a:t>oder durchgreifend mit einer </a:t>
            </a:r>
            <a:r>
              <a:rPr lang="de-DE" dirty="0" smtClean="0">
                <a:solidFill>
                  <a:srgbClr val="FF6600"/>
                </a:solidFill>
              </a:rPr>
              <a:t>neuen Systematik.</a:t>
            </a:r>
          </a:p>
        </p:txBody>
      </p:sp>
    </p:spTree>
    <p:extLst>
      <p:ext uri="{BB962C8B-B14F-4D97-AF65-F5344CB8AC3E}">
        <p14:creationId xmlns:p14="http://schemas.microsoft.com/office/powerpoint/2010/main" val="81478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50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A. </a:t>
            </a:r>
            <a:r>
              <a:rPr lang="de-DE" dirty="0" smtClean="0">
                <a:solidFill>
                  <a:srgbClr val="FF6600"/>
                </a:solidFill>
              </a:rPr>
              <a:t>Rückblick: </a:t>
            </a:r>
            <a:r>
              <a:rPr lang="de-DE" dirty="0" smtClean="0"/>
              <a:t>Was war das Ziel der Riester-Rente?</a:t>
            </a:r>
            <a:br>
              <a:rPr lang="de-DE" dirty="0" smtClean="0"/>
            </a:br>
            <a:r>
              <a:rPr lang="de-DE" sz="2000" dirty="0" smtClean="0"/>
              <a:t>Grundsätzliches </a:t>
            </a:r>
            <a:r>
              <a:rPr lang="de-DE" sz="2000" dirty="0"/>
              <a:t>zur Kritik </a:t>
            </a:r>
            <a:r>
              <a:rPr lang="de-DE" sz="2000" dirty="0" smtClean="0"/>
              <a:t>am Riestersystem</a:t>
            </a:r>
            <a:endParaRPr lang="de-DE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>
          <a:xfrm>
            <a:off x="238124" y="1104993"/>
            <a:ext cx="8654357" cy="2978925"/>
          </a:xfrm>
        </p:spPr>
        <p:txBody>
          <a:bodyPr/>
          <a:lstStyle/>
          <a:p>
            <a:r>
              <a:rPr lang="de-DE" dirty="0" smtClean="0"/>
              <a:t>Riester-Rente soll die </a:t>
            </a:r>
            <a:r>
              <a:rPr lang="de-DE" dirty="0" smtClean="0">
                <a:solidFill>
                  <a:srgbClr val="FF6600"/>
                </a:solidFill>
              </a:rPr>
              <a:t>Rentenlücke</a:t>
            </a:r>
            <a:r>
              <a:rPr lang="de-DE" dirty="0" smtClean="0"/>
              <a:t> schließen</a:t>
            </a:r>
          </a:p>
          <a:p>
            <a:pPr marL="398250" lvl="1" indent="0">
              <a:buNone/>
            </a:pPr>
            <a:r>
              <a:rPr lang="de-DE" sz="1400" i="1" dirty="0" smtClean="0"/>
              <a:t>-&gt; Lücke, die wegen höherer Lebenserwartung und trotz höherer Beiträge und späterer Rente bleibt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Altersarmut</a:t>
            </a:r>
            <a:r>
              <a:rPr lang="de-DE" dirty="0" smtClean="0"/>
              <a:t> soll die </a:t>
            </a:r>
            <a:r>
              <a:rPr lang="de-DE" dirty="0"/>
              <a:t>Grundsicherung</a:t>
            </a:r>
            <a:r>
              <a:rPr lang="de-DE" dirty="0" smtClean="0"/>
              <a:t> verhindern</a:t>
            </a:r>
          </a:p>
          <a:p>
            <a:pPr marL="398250" lvl="1" indent="0">
              <a:buNone/>
            </a:pPr>
            <a:r>
              <a:rPr lang="de-DE" sz="1400" i="1" dirty="0" smtClean="0"/>
              <a:t>-&gt; Riester-Rente wie auch gesetzliche Rente sind beitragsorientiert, verteilen also nicht um</a:t>
            </a:r>
            <a:endParaRPr lang="de-DE" sz="1400" i="1" dirty="0"/>
          </a:p>
          <a:p>
            <a:r>
              <a:rPr lang="de-DE" dirty="0" smtClean="0"/>
              <a:t>Riester-Zulage hat dennoch kleine </a:t>
            </a:r>
            <a:r>
              <a:rPr lang="de-DE" dirty="0" smtClean="0">
                <a:solidFill>
                  <a:srgbClr val="FF6600"/>
                </a:solidFill>
              </a:rPr>
              <a:t>Umverteilung</a:t>
            </a:r>
            <a:r>
              <a:rPr lang="de-DE" dirty="0" smtClean="0"/>
              <a:t>skomponente</a:t>
            </a:r>
          </a:p>
          <a:p>
            <a:pPr lvl="1"/>
            <a:r>
              <a:rPr lang="de-DE" sz="1400" i="1" dirty="0" smtClean="0"/>
              <a:t>wenn die Steuerstundung </a:t>
            </a:r>
            <a:r>
              <a:rPr lang="de-DE" sz="1400" i="1" dirty="0"/>
              <a:t>in </a:t>
            </a:r>
            <a:r>
              <a:rPr lang="de-DE" sz="1400" i="1" dirty="0" smtClean="0"/>
              <a:t>der Sparphase </a:t>
            </a:r>
            <a:r>
              <a:rPr lang="de-DE" sz="1400" i="1" dirty="0"/>
              <a:t>kleiner ist als die </a:t>
            </a:r>
            <a:r>
              <a:rPr lang="de-DE" sz="1400" i="1" dirty="0" smtClean="0"/>
              <a:t>Zulage</a:t>
            </a:r>
            <a:endParaRPr lang="de-DE" sz="1400" i="1" dirty="0"/>
          </a:p>
          <a:p>
            <a:pPr lvl="1"/>
            <a:r>
              <a:rPr lang="de-DE" sz="1400" i="1" dirty="0"/>
              <a:t>d</a:t>
            </a:r>
            <a:r>
              <a:rPr lang="de-DE" sz="1400" i="1" dirty="0" smtClean="0"/>
              <a:t>ie nachgelagerte </a:t>
            </a:r>
            <a:r>
              <a:rPr lang="de-DE" sz="1400" i="1" dirty="0"/>
              <a:t>Besteuerung </a:t>
            </a:r>
            <a:r>
              <a:rPr lang="de-DE" sz="1400" i="1" dirty="0" smtClean="0"/>
              <a:t>ist keine Subvention</a:t>
            </a:r>
            <a:r>
              <a:rPr lang="de-DE" sz="1400" i="1" dirty="0"/>
              <a:t>, sondern </a:t>
            </a:r>
            <a:r>
              <a:rPr lang="de-DE" sz="1400" i="1" dirty="0" smtClean="0"/>
              <a:t>„Lohnsteuer-Lebens-Ausgleich“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Ungerechtfertigte</a:t>
            </a:r>
            <a:r>
              <a:rPr lang="de-DE" dirty="0" smtClean="0"/>
              <a:t> </a:t>
            </a:r>
            <a:r>
              <a:rPr lang="de-DE" dirty="0"/>
              <a:t>Kritik an Riester-Rente</a:t>
            </a:r>
          </a:p>
          <a:p>
            <a:pPr lvl="1"/>
            <a:r>
              <a:rPr lang="de-DE" sz="1400" i="1" dirty="0"/>
              <a:t>Niedrige Zinsen sind nicht Riester-spezifisch;</a:t>
            </a:r>
          </a:p>
          <a:p>
            <a:pPr lvl="1"/>
            <a:r>
              <a:rPr lang="de-DE" sz="1400" i="1" dirty="0"/>
              <a:t>auch gRV leidet darunter, wenn Unternehmen fehlinvestieren;</a:t>
            </a:r>
          </a:p>
          <a:p>
            <a:pPr lvl="1"/>
            <a:r>
              <a:rPr lang="de-DE" sz="1400" i="1" dirty="0"/>
              <a:t>Bewährungsprobe gRV kommt, wenn Babyboomer in Rente gehen</a:t>
            </a:r>
          </a:p>
          <a:p>
            <a:endParaRPr lang="de-DE" sz="1600" i="1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23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B. Forschungsfragen </a:t>
            </a:r>
            <a:r>
              <a:rPr lang="de-DE" dirty="0"/>
              <a:t>und Vorgehensweise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 smtClean="0"/>
              <a:t>Wie kann die Riester-Rente </a:t>
            </a:r>
            <a:r>
              <a:rPr lang="de-DE" dirty="0" smtClean="0">
                <a:solidFill>
                  <a:srgbClr val="FF6600"/>
                </a:solidFill>
              </a:rPr>
              <a:t>vereinfacht</a:t>
            </a:r>
            <a:r>
              <a:rPr lang="de-DE" dirty="0" smtClean="0"/>
              <a:t> werden?</a:t>
            </a:r>
          </a:p>
          <a:p>
            <a:pPr lvl="1"/>
            <a:r>
              <a:rPr lang="de-DE" sz="1800" dirty="0"/>
              <a:t>Zahl der </a:t>
            </a:r>
            <a:r>
              <a:rPr lang="de-DE" sz="1800" dirty="0" smtClean="0"/>
              <a:t>Geschäftsvorfälle minimieren, Prozesse verkürzen</a:t>
            </a:r>
          </a:p>
          <a:p>
            <a:pPr lvl="1"/>
            <a:r>
              <a:rPr lang="de-DE" sz="1800" dirty="0" smtClean="0"/>
              <a:t>Einordnung unmittelbare, mittelbare oder nicht Förderfähigkeit</a:t>
            </a:r>
          </a:p>
          <a:p>
            <a:pPr lvl="1"/>
            <a:r>
              <a:rPr lang="de-DE" sz="1800" dirty="0" smtClean="0"/>
              <a:t>Weniger Rückforderung </a:t>
            </a:r>
            <a:r>
              <a:rPr lang="de-DE" sz="1800" dirty="0"/>
              <a:t>von gezahlten Zulagen </a:t>
            </a:r>
            <a:endParaRPr lang="de-DE" sz="1800" dirty="0" smtClean="0"/>
          </a:p>
          <a:p>
            <a:r>
              <a:rPr lang="de-DE" dirty="0"/>
              <a:t>Vorschläge </a:t>
            </a:r>
            <a:r>
              <a:rPr lang="de-DE" dirty="0" smtClean="0"/>
              <a:t>auf Basis leitfadengestützter </a:t>
            </a:r>
            <a:r>
              <a:rPr lang="de-DE" dirty="0">
                <a:solidFill>
                  <a:srgbClr val="FF6600"/>
                </a:solidFill>
              </a:rPr>
              <a:t>Experteninterviews </a:t>
            </a:r>
            <a:endParaRPr lang="de-DE" dirty="0" smtClean="0">
              <a:solidFill>
                <a:srgbClr val="FF6600"/>
              </a:solidFill>
            </a:endParaRPr>
          </a:p>
          <a:p>
            <a:pPr lvl="1"/>
            <a:r>
              <a:rPr lang="de-DE" sz="1800" dirty="0" smtClean="0"/>
              <a:t>Vertreter </a:t>
            </a:r>
            <a:r>
              <a:rPr lang="de-DE" sz="1800" dirty="0"/>
              <a:t>der Deutschen Rentenversicherung; </a:t>
            </a:r>
          </a:p>
          <a:p>
            <a:pPr lvl="1"/>
            <a:r>
              <a:rPr lang="de-DE" sz="1800" dirty="0" smtClean="0"/>
              <a:t>Vermittler </a:t>
            </a:r>
            <a:r>
              <a:rPr lang="de-DE" sz="1800" dirty="0"/>
              <a:t>von Riesterprodukten; </a:t>
            </a:r>
          </a:p>
          <a:p>
            <a:pPr lvl="1"/>
            <a:r>
              <a:rPr lang="de-DE" sz="1800" dirty="0" smtClean="0"/>
              <a:t>Verbraucherschützer</a:t>
            </a:r>
            <a:r>
              <a:rPr lang="de-DE" sz="1800" dirty="0"/>
              <a:t>;</a:t>
            </a:r>
          </a:p>
          <a:p>
            <a:pPr lvl="1"/>
            <a:r>
              <a:rPr lang="de-DE" sz="1800" dirty="0" smtClean="0"/>
              <a:t>sowie </a:t>
            </a:r>
            <a:r>
              <a:rPr lang="de-DE" sz="1800" dirty="0"/>
              <a:t>Anbieter von </a:t>
            </a:r>
            <a:r>
              <a:rPr lang="de-DE" sz="1800" dirty="0" smtClean="0"/>
              <a:t>Riesterprodukten</a:t>
            </a:r>
            <a:r>
              <a:rPr lang="de-DE" sz="1800" dirty="0"/>
              <a:t>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i="1" dirty="0" smtClean="0"/>
              <a:t>Versicherungen</a:t>
            </a:r>
            <a:r>
              <a:rPr lang="de-DE" sz="1800" i="1" dirty="0"/>
              <a:t>, </a:t>
            </a:r>
            <a:r>
              <a:rPr lang="de-DE" sz="1800" i="1" dirty="0" smtClean="0"/>
              <a:t>Fonds, Bausparkassen </a:t>
            </a:r>
            <a:r>
              <a:rPr lang="de-DE" sz="1800" i="1" dirty="0"/>
              <a:t>sowie deren </a:t>
            </a:r>
            <a:r>
              <a:rPr lang="de-DE" sz="1800" i="1" dirty="0" smtClean="0"/>
              <a:t>Verbände</a:t>
            </a:r>
            <a:endParaRPr lang="de-DE" sz="1800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81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C. Bestandsaufnahme: Die </a:t>
            </a:r>
            <a:r>
              <a:rPr lang="de-DE" dirty="0"/>
              <a:t>Sichtweise der Betroffenen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 smtClean="0"/>
              <a:t>Belege für mangelnde Attraktivität</a:t>
            </a:r>
          </a:p>
          <a:p>
            <a:pPr lvl="1"/>
            <a:r>
              <a:rPr lang="de-DE" dirty="0" smtClean="0"/>
              <a:t>Beitragsfreistellungen</a:t>
            </a:r>
          </a:p>
          <a:p>
            <a:pPr lvl="1"/>
            <a:r>
              <a:rPr lang="de-DE" dirty="0" smtClean="0"/>
              <a:t>Kündigungen</a:t>
            </a:r>
          </a:p>
          <a:p>
            <a:r>
              <a:rPr lang="de-DE" dirty="0" smtClean="0"/>
              <a:t>Komplizierte Förderung</a:t>
            </a:r>
          </a:p>
          <a:p>
            <a:pPr lvl="1"/>
            <a:r>
              <a:rPr lang="de-DE" dirty="0"/>
              <a:t>Mindestbeitrag</a:t>
            </a:r>
            <a:r>
              <a:rPr lang="de-DE" baseline="-25000" dirty="0"/>
              <a:t>t</a:t>
            </a:r>
            <a:r>
              <a:rPr lang="de-DE" dirty="0"/>
              <a:t> = </a:t>
            </a:r>
            <a:r>
              <a:rPr lang="de-DE" dirty="0" err="1"/>
              <a:t>max</a:t>
            </a:r>
            <a:r>
              <a:rPr lang="de-DE" dirty="0"/>
              <a:t> {min (</a:t>
            </a:r>
            <a:r>
              <a:rPr lang="de-DE" dirty="0">
                <a:solidFill>
                  <a:srgbClr val="FF6600"/>
                </a:solidFill>
              </a:rPr>
              <a:t>4% Einkommen</a:t>
            </a:r>
            <a:r>
              <a:rPr lang="de-DE" baseline="-25000" dirty="0">
                <a:solidFill>
                  <a:srgbClr val="FF6600"/>
                </a:solidFill>
              </a:rPr>
              <a:t>t-1</a:t>
            </a:r>
            <a:r>
              <a:rPr lang="de-DE" dirty="0"/>
              <a:t> | 2.100) – Zulage | 60</a:t>
            </a:r>
            <a:r>
              <a:rPr lang="de-DE" dirty="0" smtClean="0"/>
              <a:t>}</a:t>
            </a:r>
          </a:p>
          <a:p>
            <a:r>
              <a:rPr lang="de-DE" dirty="0" smtClean="0"/>
              <a:t>Folge</a:t>
            </a:r>
          </a:p>
          <a:p>
            <a:pPr lvl="1"/>
            <a:r>
              <a:rPr lang="de-DE" dirty="0"/>
              <a:t>Oft </a:t>
            </a:r>
            <a:r>
              <a:rPr lang="de-DE" dirty="0" smtClean="0"/>
              <a:t>erhalten Sparer nicht die volle </a:t>
            </a:r>
            <a:r>
              <a:rPr lang="de-DE" dirty="0"/>
              <a:t>Zulage</a:t>
            </a:r>
          </a:p>
          <a:p>
            <a:pPr lvl="1"/>
            <a:r>
              <a:rPr lang="de-DE" dirty="0"/>
              <a:t>Teil-Rückforderungen der </a:t>
            </a:r>
            <a:r>
              <a:rPr lang="de-DE" dirty="0" smtClean="0"/>
              <a:t>Zulage (bis zu drei Jahre später)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052212" y="2571750"/>
            <a:ext cx="122413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228184" y="2571750"/>
            <a:ext cx="252028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7164288" y="2571750"/>
            <a:ext cx="181544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8182468" y="2643758"/>
            <a:ext cx="79208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3021732" y="2643758"/>
            <a:ext cx="67855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96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Sparer empfinden das Zulagensystem als willkürlich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 smtClean="0"/>
              <a:t>Häufigste Ursache für Streichung/ Kürzung der Zulage</a:t>
            </a:r>
          </a:p>
          <a:p>
            <a:pPr lvl="1"/>
            <a:r>
              <a:rPr lang="de-DE" dirty="0" smtClean="0"/>
              <a:t>Brüche in der </a:t>
            </a:r>
            <a:r>
              <a:rPr lang="de-DE" dirty="0" smtClean="0">
                <a:solidFill>
                  <a:srgbClr val="FF6600"/>
                </a:solidFill>
              </a:rPr>
              <a:t>Erwerbsbiographie</a:t>
            </a:r>
            <a:br>
              <a:rPr lang="de-DE" dirty="0" smtClean="0">
                <a:solidFill>
                  <a:srgbClr val="FF6600"/>
                </a:solidFill>
              </a:rPr>
            </a:br>
            <a:r>
              <a:rPr lang="de-DE" sz="1400" i="1" dirty="0" smtClean="0"/>
              <a:t>Verlust unmittelbarer Anspruch bei Wechsel in Selbständigkeit</a:t>
            </a:r>
            <a:endParaRPr lang="de-DE" i="1" dirty="0" smtClean="0"/>
          </a:p>
          <a:p>
            <a:pPr lvl="1"/>
            <a:r>
              <a:rPr lang="de-DE" dirty="0"/>
              <a:t>n</a:t>
            </a:r>
            <a:r>
              <a:rPr lang="de-DE" dirty="0" smtClean="0"/>
              <a:t>ach</a:t>
            </a:r>
            <a:r>
              <a:rPr lang="de-DE" dirty="0" smtClean="0">
                <a:solidFill>
                  <a:srgbClr val="FF6600"/>
                </a:solidFill>
              </a:rPr>
              <a:t> Scheidung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sz="1400" i="1" dirty="0" smtClean="0"/>
              <a:t>Verlust mittelbarer Anspruch</a:t>
            </a:r>
            <a:endParaRPr lang="de-DE" i="1" dirty="0" smtClean="0"/>
          </a:p>
          <a:p>
            <a:pPr lvl="1"/>
            <a:r>
              <a:rPr lang="de-DE" dirty="0" smtClean="0"/>
              <a:t>nach</a:t>
            </a:r>
            <a:r>
              <a:rPr lang="de-DE" dirty="0" smtClean="0">
                <a:solidFill>
                  <a:srgbClr val="FF6600"/>
                </a:solidFill>
              </a:rPr>
              <a:t> </a:t>
            </a:r>
            <a:r>
              <a:rPr lang="de-DE" dirty="0">
                <a:solidFill>
                  <a:srgbClr val="FF6600"/>
                </a:solidFill>
              </a:rPr>
              <a:t>Geburt</a:t>
            </a:r>
            <a:r>
              <a:rPr lang="de-DE" dirty="0" smtClean="0"/>
              <a:t> oder Elternzeit </a:t>
            </a:r>
            <a:br>
              <a:rPr lang="de-DE" dirty="0" smtClean="0"/>
            </a:br>
            <a:r>
              <a:rPr lang="de-DE" sz="1400" i="1" dirty="0" smtClean="0"/>
              <a:t>Wechsel </a:t>
            </a:r>
            <a:r>
              <a:rPr lang="de-DE" sz="1400" i="1" dirty="0" err="1" smtClean="0"/>
              <a:t>un</a:t>
            </a:r>
            <a:r>
              <a:rPr lang="de-DE" sz="1400" i="1" dirty="0" smtClean="0"/>
              <a:t>-/mittelbarer Anspruch</a:t>
            </a:r>
            <a:endParaRPr lang="de-DE" i="1" dirty="0" smtClean="0"/>
          </a:p>
          <a:p>
            <a:pPr lvl="1"/>
            <a:r>
              <a:rPr lang="de-DE" dirty="0" smtClean="0"/>
              <a:t>Unterschreiten der </a:t>
            </a:r>
            <a:r>
              <a:rPr lang="de-DE" dirty="0" smtClean="0">
                <a:solidFill>
                  <a:srgbClr val="FF6600"/>
                </a:solidFill>
              </a:rPr>
              <a:t>Soll-Sparquote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sz="1400" i="1" dirty="0" smtClean="0"/>
              <a:t>&lt;4% bei unmittelbarem Anspruch</a:t>
            </a:r>
            <a:br>
              <a:rPr lang="de-DE" sz="1400" i="1" dirty="0" smtClean="0"/>
            </a:br>
            <a:r>
              <a:rPr lang="de-DE" sz="1400" i="1" dirty="0" smtClean="0"/>
              <a:t>&lt;60 Euro bei mittelbarem Anspruch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lvl="1" indent="0">
              <a:buClr>
                <a:srgbClr val="FF6600"/>
              </a:buClr>
              <a:buSzPct val="120000"/>
              <a:buNone/>
            </a:pPr>
            <a:r>
              <a:rPr lang="de-DE" dirty="0"/>
              <a:t>Mindestbeitrag</a:t>
            </a:r>
            <a:r>
              <a:rPr lang="de-DE" baseline="-25000" dirty="0"/>
              <a:t>t</a:t>
            </a:r>
            <a:r>
              <a:rPr lang="de-DE" dirty="0"/>
              <a:t> = </a:t>
            </a:r>
            <a:r>
              <a:rPr lang="de-DE" dirty="0" err="1"/>
              <a:t>max</a:t>
            </a:r>
            <a:r>
              <a:rPr lang="de-DE" dirty="0"/>
              <a:t> {min (</a:t>
            </a:r>
            <a:r>
              <a:rPr lang="de-DE" dirty="0">
                <a:solidFill>
                  <a:srgbClr val="FF6600"/>
                </a:solidFill>
              </a:rPr>
              <a:t>4% Einkommen</a:t>
            </a:r>
            <a:r>
              <a:rPr lang="de-DE" baseline="-25000" dirty="0">
                <a:solidFill>
                  <a:srgbClr val="FF6600"/>
                </a:solidFill>
              </a:rPr>
              <a:t>t-1</a:t>
            </a:r>
            <a:r>
              <a:rPr lang="de-DE" dirty="0"/>
              <a:t> | 2.100) – Zulage | 60</a:t>
            </a:r>
            <a:r>
              <a:rPr lang="de-DE" dirty="0" smtClean="0"/>
              <a:t>}</a:t>
            </a:r>
            <a:endParaRPr lang="de-DE" dirty="0"/>
          </a:p>
        </p:txBody>
      </p:sp>
      <p:sp>
        <p:nvSpPr>
          <p:cNvPr id="12" name="Ovale Legende 11"/>
          <p:cNvSpPr/>
          <p:nvPr/>
        </p:nvSpPr>
        <p:spPr>
          <a:xfrm>
            <a:off x="5796136" y="1851670"/>
            <a:ext cx="2808312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 smtClean="0">
                <a:solidFill>
                  <a:schemeClr val="bg1"/>
                </a:solidFill>
              </a:rPr>
              <a:t>„Die </a:t>
            </a:r>
            <a:r>
              <a:rPr lang="de-DE" sz="1400" i="1" dirty="0">
                <a:solidFill>
                  <a:schemeClr val="bg1"/>
                </a:solidFill>
              </a:rPr>
              <a:t>Bürger sollen sich </a:t>
            </a:r>
            <a:r>
              <a:rPr lang="de-DE" sz="1400" b="1" i="1" dirty="0">
                <a:solidFill>
                  <a:schemeClr val="bg1"/>
                </a:solidFill>
              </a:rPr>
              <a:t>gerne</a:t>
            </a:r>
            <a:r>
              <a:rPr lang="de-DE" sz="1400" i="1" dirty="0">
                <a:solidFill>
                  <a:schemeClr val="bg1"/>
                </a:solidFill>
              </a:rPr>
              <a:t> </a:t>
            </a:r>
            <a:r>
              <a:rPr lang="de-DE" sz="1400" i="1" dirty="0" smtClean="0">
                <a:solidFill>
                  <a:schemeClr val="bg1"/>
                </a:solidFill>
              </a:rPr>
              <a:t>für Riester entscheiden </a:t>
            </a:r>
            <a:r>
              <a:rPr lang="de-DE" sz="1400" i="1" dirty="0">
                <a:solidFill>
                  <a:schemeClr val="bg1"/>
                </a:solidFill>
              </a:rPr>
              <a:t>und auch daran </a:t>
            </a:r>
            <a:r>
              <a:rPr lang="de-DE" sz="1400" i="1" dirty="0" smtClean="0">
                <a:solidFill>
                  <a:schemeClr val="bg1"/>
                </a:solidFill>
              </a:rPr>
              <a:t>festhalten“</a:t>
            </a:r>
            <a:br>
              <a:rPr lang="de-DE" sz="1400" i="1" dirty="0" smtClean="0">
                <a:solidFill>
                  <a:schemeClr val="bg1"/>
                </a:solidFill>
              </a:rPr>
            </a:br>
            <a:r>
              <a:rPr lang="de-DE" sz="1400" dirty="0" smtClean="0">
                <a:solidFill>
                  <a:schemeClr val="bg1"/>
                </a:solidFill>
              </a:rPr>
              <a:t>(Verbraucherschützer</a:t>
            </a:r>
            <a:r>
              <a:rPr lang="de-DE" sz="14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103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1" grpId="0" build="p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Anbieter beklagen kostentreibende Verfahren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/>
              <a:t>Beratungsintensität </a:t>
            </a:r>
            <a:r>
              <a:rPr lang="de-DE" dirty="0" smtClean="0"/>
              <a:t>mindert die Rendite erheblich</a:t>
            </a:r>
          </a:p>
          <a:p>
            <a:r>
              <a:rPr lang="de-DE" dirty="0" smtClean="0"/>
              <a:t>Hohe Fixkosten bei geringen Durchschnittsbeiträgen</a:t>
            </a:r>
          </a:p>
          <a:p>
            <a:r>
              <a:rPr lang="de-DE" dirty="0" smtClean="0"/>
              <a:t>Folge: Rückzug von Anbietern und Vermittlern</a:t>
            </a:r>
          </a:p>
          <a:p>
            <a:r>
              <a:rPr lang="de-DE" dirty="0" smtClean="0"/>
              <a:t>Kostentreiber</a:t>
            </a:r>
          </a:p>
          <a:p>
            <a:pPr lvl="1"/>
            <a:r>
              <a:rPr lang="de-DE" dirty="0" smtClean="0"/>
              <a:t>Bruttobeitragsgarantie </a:t>
            </a:r>
            <a:br>
              <a:rPr lang="de-DE" dirty="0" smtClean="0"/>
            </a:br>
            <a:r>
              <a:rPr lang="de-DE" sz="1400" i="1" dirty="0" smtClean="0"/>
              <a:t>insbesondere bei niedrigen Zinsen</a:t>
            </a:r>
          </a:p>
          <a:p>
            <a:pPr lvl="1"/>
            <a:r>
              <a:rPr lang="de-DE" dirty="0" smtClean="0"/>
              <a:t>Zulagenverwaltung </a:t>
            </a:r>
            <a:br>
              <a:rPr lang="de-DE" dirty="0" smtClean="0"/>
            </a:br>
            <a:r>
              <a:rPr lang="de-DE" sz="1400" i="1" dirty="0" smtClean="0"/>
              <a:t>jährliche Prüfung: Mindestbeitrag, Einkommen, Kindergeld, Beruf</a:t>
            </a:r>
          </a:p>
          <a:p>
            <a:pPr marL="398250" lvl="1" indent="0">
              <a:buNone/>
            </a:pPr>
            <a:endParaRPr lang="de-DE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Ovale Legende 11"/>
          <p:cNvSpPr/>
          <p:nvPr/>
        </p:nvSpPr>
        <p:spPr>
          <a:xfrm>
            <a:off x="6012160" y="2139702"/>
            <a:ext cx="2808312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 smtClean="0">
                <a:solidFill>
                  <a:schemeClr val="bg1"/>
                </a:solidFill>
              </a:rPr>
              <a:t>„Rückforderungen </a:t>
            </a:r>
            <a:r>
              <a:rPr lang="de-DE" sz="1400" i="1" dirty="0">
                <a:solidFill>
                  <a:schemeClr val="bg1"/>
                </a:solidFill>
              </a:rPr>
              <a:t>sind </a:t>
            </a:r>
            <a:r>
              <a:rPr lang="de-DE" sz="1400" i="1" dirty="0" smtClean="0">
                <a:solidFill>
                  <a:schemeClr val="bg1"/>
                </a:solidFill>
              </a:rPr>
              <a:t>beratungsintensiv</a:t>
            </a:r>
            <a:r>
              <a:rPr lang="de-DE" sz="1400" i="1" dirty="0">
                <a:solidFill>
                  <a:schemeClr val="bg1"/>
                </a:solidFill>
              </a:rPr>
              <a:t>. </a:t>
            </a:r>
            <a:r>
              <a:rPr lang="de-DE" sz="1400" i="1" dirty="0" smtClean="0">
                <a:solidFill>
                  <a:schemeClr val="bg1"/>
                </a:solidFill>
              </a:rPr>
              <a:t>Nach jedem Brief melden sich die </a:t>
            </a:r>
            <a:r>
              <a:rPr lang="de-DE" sz="1400" i="1" dirty="0">
                <a:solidFill>
                  <a:schemeClr val="bg1"/>
                </a:solidFill>
              </a:rPr>
              <a:t>Kunden </a:t>
            </a:r>
            <a:r>
              <a:rPr lang="de-DE" sz="1400" i="1" dirty="0" smtClean="0">
                <a:solidFill>
                  <a:schemeClr val="bg1"/>
                </a:solidFill>
              </a:rPr>
              <a:t>beim Berater“ </a:t>
            </a:r>
            <a:r>
              <a:rPr lang="de-DE" sz="1400" dirty="0" smtClean="0">
                <a:solidFill>
                  <a:schemeClr val="bg1"/>
                </a:solidFill>
              </a:rPr>
              <a:t>(Lebensversicherer)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4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Viele öffentliche Verwaltungen sind eingebunden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 smtClean="0"/>
              <a:t>Rentenversicherungsträger samt ZfA,</a:t>
            </a:r>
            <a:endParaRPr lang="de-DE" dirty="0"/>
          </a:p>
          <a:p>
            <a:r>
              <a:rPr lang="de-DE" dirty="0" smtClean="0"/>
              <a:t>Kindergeldstelle </a:t>
            </a:r>
            <a:r>
              <a:rPr lang="de-DE" dirty="0"/>
              <a:t>(Kinderzulage) 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Finanzamt </a:t>
            </a:r>
            <a:r>
              <a:rPr lang="de-DE" dirty="0"/>
              <a:t>(Günstigerprüfung),</a:t>
            </a:r>
          </a:p>
          <a:p>
            <a:r>
              <a:rPr lang="de-DE" dirty="0" smtClean="0"/>
              <a:t>Arbeitsamt </a:t>
            </a:r>
            <a:r>
              <a:rPr lang="de-DE" dirty="0"/>
              <a:t>(Zulagenberechtigung Arbeitslose), </a:t>
            </a:r>
          </a:p>
          <a:p>
            <a:r>
              <a:rPr lang="de-DE" dirty="0" smtClean="0"/>
              <a:t>ggf. Arbeitgeber </a:t>
            </a:r>
            <a:r>
              <a:rPr lang="de-DE" dirty="0"/>
              <a:t>und </a:t>
            </a:r>
          </a:p>
          <a:p>
            <a:r>
              <a:rPr lang="de-DE" dirty="0" smtClean="0"/>
              <a:t>Zentralamt </a:t>
            </a:r>
            <a:r>
              <a:rPr lang="de-DE" dirty="0"/>
              <a:t>für </a:t>
            </a:r>
            <a:r>
              <a:rPr lang="de-DE" dirty="0" smtClean="0"/>
              <a:t>Steuern.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Hintergrund: </a:t>
            </a:r>
            <a:br>
              <a:rPr lang="de-DE" dirty="0" smtClean="0"/>
            </a:br>
            <a:r>
              <a:rPr lang="de-DE" dirty="0" smtClean="0"/>
              <a:t>jährliche Prüfung Zulagenhöhe und Mindestbeiträge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Ovale Legende 11"/>
          <p:cNvSpPr/>
          <p:nvPr/>
        </p:nvSpPr>
        <p:spPr>
          <a:xfrm>
            <a:off x="5940152" y="2283718"/>
            <a:ext cx="3024336" cy="1656184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 smtClean="0">
                <a:solidFill>
                  <a:schemeClr val="bg1"/>
                </a:solidFill>
              </a:rPr>
              <a:t>„Bereitstellung </a:t>
            </a:r>
            <a:r>
              <a:rPr lang="de-DE" sz="1400" i="1" dirty="0">
                <a:solidFill>
                  <a:schemeClr val="bg1"/>
                </a:solidFill>
              </a:rPr>
              <a:t>von Bescheinigungsverfahren für über 2.300 mitteilungspflichtige Stellen“ </a:t>
            </a:r>
            <a:r>
              <a:rPr lang="de-DE" sz="1400" i="1" dirty="0" smtClean="0">
                <a:solidFill>
                  <a:schemeClr val="bg1"/>
                </a:solidFill>
              </a:rPr>
              <a:t/>
            </a:r>
            <a:br>
              <a:rPr lang="de-DE" sz="1400" i="1" dirty="0" smtClean="0">
                <a:solidFill>
                  <a:schemeClr val="bg1"/>
                </a:solidFill>
              </a:rPr>
            </a:br>
            <a:r>
              <a:rPr lang="de-DE" sz="1400" dirty="0" smtClean="0">
                <a:solidFill>
                  <a:schemeClr val="bg1"/>
                </a:solidFill>
              </a:rPr>
              <a:t>(Vortragsfolie ZfA</a:t>
            </a:r>
            <a:r>
              <a:rPr lang="de-DE" sz="14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4378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D. Reformvorschläge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Grundsatz: </a:t>
            </a:r>
            <a:r>
              <a:rPr lang="de-DE" dirty="0" smtClean="0">
                <a:solidFill>
                  <a:srgbClr val="FF6600"/>
                </a:solidFill>
              </a:rPr>
              <a:t>Vertrauen </a:t>
            </a:r>
            <a:r>
              <a:rPr lang="de-DE" dirty="0">
                <a:solidFill>
                  <a:srgbClr val="FF6600"/>
                </a:solidFill>
              </a:rPr>
              <a:t>der Sparer </a:t>
            </a:r>
            <a:r>
              <a:rPr lang="de-DE" dirty="0" smtClean="0">
                <a:solidFill>
                  <a:srgbClr val="FF6600"/>
                </a:solidFill>
              </a:rPr>
              <a:t>nicht erschüttern </a:t>
            </a:r>
            <a:br>
              <a:rPr lang="de-DE" dirty="0" smtClean="0">
                <a:solidFill>
                  <a:srgbClr val="FF6600"/>
                </a:solidFill>
              </a:rPr>
            </a:br>
            <a:endParaRPr lang="de-DE" dirty="0">
              <a:solidFill>
                <a:srgbClr val="FF6600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>
          <a:xfrm>
            <a:off x="238124" y="1249009"/>
            <a:ext cx="8654357" cy="2978925"/>
          </a:xfrm>
        </p:spPr>
        <p:txBody>
          <a:bodyPr/>
          <a:lstStyle/>
          <a:p>
            <a:pPr marL="398250" lvl="1" indent="0">
              <a:buNone/>
            </a:pP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03598"/>
            <a:ext cx="4931748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17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ch rechts gekrümmter Pfeil 5"/>
          <p:cNvSpPr/>
          <p:nvPr/>
        </p:nvSpPr>
        <p:spPr>
          <a:xfrm>
            <a:off x="395536" y="1563638"/>
            <a:ext cx="4392488" cy="2952328"/>
          </a:xfrm>
          <a:prstGeom prst="curvedRight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36911"/>
            <a:ext cx="3287832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27" r="74785"/>
          <a:stretch/>
        </p:blipFill>
        <p:spPr bwMode="auto">
          <a:xfrm>
            <a:off x="5724128" y="915966"/>
            <a:ext cx="2063072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88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empirica-2018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empirica-2018</Template>
  <TotalTime>0</TotalTime>
  <Words>842</Words>
  <Application>Microsoft Office PowerPoint</Application>
  <PresentationFormat>Bildschirmpräsentation (16:9)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empirica-2018</vt:lpstr>
      <vt:lpstr>Revitalisierung der Riester-Rente Vorschläge zur Vereinfachung der Förder-Systematik  und zur Erhöhung der Rendite</vt:lpstr>
      <vt:lpstr>A. Rückblick: Was war das Ziel der Riester-Rente? Grundsätzliches zur Kritik am Riestersystem</vt:lpstr>
      <vt:lpstr>B. Forschungsfragen und Vorgehensweise</vt:lpstr>
      <vt:lpstr>C. Bestandsaufnahme: Die Sichtweise der Betroffenen</vt:lpstr>
      <vt:lpstr>Sparer empfinden das Zulagensystem als willkürlich</vt:lpstr>
      <vt:lpstr>Anbieter beklagen kostentreibende Verfahren</vt:lpstr>
      <vt:lpstr>Viele öffentliche Verwaltungen sind eingebunden</vt:lpstr>
      <vt:lpstr>D. Reformvorschläge Grundsatz: Vertrauen der Sparer nicht erschüttern  </vt:lpstr>
      <vt:lpstr>PowerPoint-Präsentation</vt:lpstr>
      <vt:lpstr>Entschärfung der Grundsatzprobleme „Kleine“ Revitalisierung: Vieles vereinfachen, ohne Alles völlig neu zu ordnen </vt:lpstr>
      <vt:lpstr>PowerPoint-Präsentation</vt:lpstr>
      <vt:lpstr>Vereinfachung der Fördersystematik Bekämpfung der Symptome im Rahmen des bestehenden Systems</vt:lpstr>
      <vt:lpstr>PowerPoint-Präsentation</vt:lpstr>
      <vt:lpstr>Zügige Vereinfachung von Wohn-Riester Bekämpfung der Symptome im Rahmen des bestehenden Systems</vt:lpstr>
      <vt:lpstr>PowerPoint-Präsentation</vt:lpstr>
      <vt:lpstr>Eine neue Fördersystematik „Große“ Revitalisierung: Beschränkung der Riester-Förderung auf Geringverdiener</vt:lpstr>
      <vt:lpstr>Fazit</vt:lpstr>
      <vt:lpstr>PowerPoint-Präsentation</vt:lpstr>
    </vt:vector>
  </TitlesOfParts>
  <Company>empirica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RB</dc:creator>
  <cp:lastModifiedBy>Klaus Morgenstern</cp:lastModifiedBy>
  <cp:revision>35</cp:revision>
  <cp:lastPrinted>2018-05-30T07:29:58Z</cp:lastPrinted>
  <dcterms:created xsi:type="dcterms:W3CDTF">2019-04-24T12:22:39Z</dcterms:created>
  <dcterms:modified xsi:type="dcterms:W3CDTF">2019-05-06T13:06:43Z</dcterms:modified>
</cp:coreProperties>
</file>