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37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in2k12-dc\Freigabe\OG\Dokumente\1\Projekte\ID36\Erhebungen_2016-2017_nach_Wellen\Welle_84_Jun_2017\Pr&#228;sentation\Tabellenband_DIA_Grafike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win2k12-dc\Freigabe\OG\Dokumente\1\Projekte\ID36\Erhebungen_2016-2017_nach_Wellen\Welle_84_Jun_2017\Pr&#228;sentation\Tabellenband_DIA_Grafiken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win2k12-dc\Freigabe\OG\Dokumente\1\Projekte\ID36\Erhebungen_2016-2017_nach_Wellen\Welle_84_Jun_2017\Pr&#228;sentation\Tabellenband_DIA_Grafiken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win2k12-dc\Freigabe\OG\Dokumente\1\Projekte\ID36\Erhebungen_2016-2017_nach_Wellen\Welle_84_Jun_2017\Pr&#228;sentation\Tabellenband_DIA_Grafiken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win2k12-dc\Freigabe\OG\Dokumente\1\Projekte\ID36\Erhebungen_2016-2017_nach_Wellen\Welle_84_Jun_2017\Pr&#228;sentation\Tabellenband_DIA_Grafiken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win2k12-dc\Freigabe\OG\Dokumente\1\Projekte\ID36\Erhebungen_2016-2017_nach_Wellen\Welle_84_Jun_2017\Pr&#228;sentation\Tabellenband_DIA_Grafiken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Tabelle1!$C$5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Tabelle1!$B$6:$B$9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Tabelle1!$C$6:$C$9</c:f>
              <c:numCache>
                <c:formatCode>###0%</c:formatCode>
                <c:ptCount val="4"/>
                <c:pt idx="0">
                  <c:v>0.41599672740038363</c:v>
                </c:pt>
                <c:pt idx="1">
                  <c:v>0.2229425904250607</c:v>
                </c:pt>
                <c:pt idx="2">
                  <c:v>0.29532250198860849</c:v>
                </c:pt>
                <c:pt idx="3">
                  <c:v>6.573818018594603E-2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75-4C43-809D-202C7EE239FD}"/>
            </c:ext>
          </c:extLst>
        </c:ser>
        <c:ser>
          <c:idx val="1"/>
          <c:order val="1"/>
          <c:tx>
            <c:strRef>
              <c:f>Tabelle1!$D$5</c:f>
              <c:strCache>
                <c:ptCount val="1"/>
                <c:pt idx="0">
                  <c:v>männlich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Tabelle1!$B$6:$B$9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Tabelle1!$D$6:$D$9</c:f>
              <c:numCache>
                <c:formatCode>###0%</c:formatCode>
                <c:ptCount val="4"/>
                <c:pt idx="0">
                  <c:v>0.42457826733731868</c:v>
                </c:pt>
                <c:pt idx="1">
                  <c:v>0.26049919310422326</c:v>
                </c:pt>
                <c:pt idx="2">
                  <c:v>0.26483006786586749</c:v>
                </c:pt>
                <c:pt idx="3">
                  <c:v>5.0092471692590367E-2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75-4C43-809D-202C7EE239FD}"/>
            </c:ext>
          </c:extLst>
        </c:ser>
        <c:ser>
          <c:idx val="2"/>
          <c:order val="2"/>
          <c:tx>
            <c:strRef>
              <c:f>Tabelle1!$E$5</c:f>
              <c:strCache>
                <c:ptCount val="1"/>
                <c:pt idx="0">
                  <c:v>weiblich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Tabelle1!$B$6:$B$9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Tabelle1!$E$6:$E$9</c:f>
              <c:numCache>
                <c:formatCode>###0%</c:formatCode>
                <c:ptCount val="4"/>
                <c:pt idx="0">
                  <c:v>0.40807734757759567</c:v>
                </c:pt>
                <c:pt idx="1">
                  <c:v>0.18828389237603654</c:v>
                </c:pt>
                <c:pt idx="2">
                  <c:v>0.32346210971798955</c:v>
                </c:pt>
                <c:pt idx="3">
                  <c:v>8.0176650328378132E-2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75-4C43-809D-202C7EE239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1017472"/>
        <c:axId val="121019008"/>
      </c:barChart>
      <c:catAx>
        <c:axId val="12101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1019008"/>
        <c:crosses val="autoZero"/>
        <c:auto val="1"/>
        <c:lblAlgn val="ctr"/>
        <c:lblOffset val="100"/>
        <c:noMultiLvlLbl val="0"/>
      </c:catAx>
      <c:valAx>
        <c:axId val="121019008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121017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Tabelle1!$O$5</c:f>
              <c:strCache>
                <c:ptCount val="1"/>
                <c:pt idx="0">
                  <c:v>18 bis 24 Jahre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Tabelle1!$N$6:$N$9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Tabelle1!$O$6:$O$9</c:f>
              <c:numCache>
                <c:formatCode>###0%</c:formatCode>
                <c:ptCount val="4"/>
                <c:pt idx="0">
                  <c:v>0.32468660830562418</c:v>
                </c:pt>
                <c:pt idx="1">
                  <c:v>0.22063721283960297</c:v>
                </c:pt>
                <c:pt idx="2">
                  <c:v>0.31083200663648652</c:v>
                </c:pt>
                <c:pt idx="3">
                  <c:v>0.14384417221828655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31-428D-8FA4-C1B44DAE8069}"/>
            </c:ext>
          </c:extLst>
        </c:ser>
        <c:ser>
          <c:idx val="1"/>
          <c:order val="1"/>
          <c:tx>
            <c:strRef>
              <c:f>Tabelle1!$P$5</c:f>
              <c:strCache>
                <c:ptCount val="1"/>
                <c:pt idx="0">
                  <c:v>25 bis 34 Jahre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Tabelle1!$N$6:$N$9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Tabelle1!$P$6:$P$9</c:f>
              <c:numCache>
                <c:formatCode>###0%</c:formatCode>
                <c:ptCount val="4"/>
                <c:pt idx="0">
                  <c:v>0.33801218255839499</c:v>
                </c:pt>
                <c:pt idx="1">
                  <c:v>0.23523152157149546</c:v>
                </c:pt>
                <c:pt idx="2">
                  <c:v>0.33245433078110337</c:v>
                </c:pt>
                <c:pt idx="3">
                  <c:v>9.430196508900586E-2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31-428D-8FA4-C1B44DAE8069}"/>
            </c:ext>
          </c:extLst>
        </c:ser>
        <c:ser>
          <c:idx val="2"/>
          <c:order val="2"/>
          <c:tx>
            <c:strRef>
              <c:f>Tabelle1!$Q$5</c:f>
              <c:strCache>
                <c:ptCount val="1"/>
                <c:pt idx="0">
                  <c:v>35 bis 44 Jahre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Tabelle1!$N$6:$N$9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Tabelle1!$Q$6:$Q$9</c:f>
              <c:numCache>
                <c:formatCode>###0%</c:formatCode>
                <c:ptCount val="4"/>
                <c:pt idx="0">
                  <c:v>0.35476585691697549</c:v>
                </c:pt>
                <c:pt idx="1">
                  <c:v>0.23003760119195904</c:v>
                </c:pt>
                <c:pt idx="2">
                  <c:v>0.35087174912430996</c:v>
                </c:pt>
                <c:pt idx="3">
                  <c:v>6.4324792766755304E-2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31-428D-8FA4-C1B44DAE8069}"/>
            </c:ext>
          </c:extLst>
        </c:ser>
        <c:ser>
          <c:idx val="3"/>
          <c:order val="3"/>
          <c:tx>
            <c:strRef>
              <c:f>Tabelle1!$R$5</c:f>
              <c:strCache>
                <c:ptCount val="1"/>
                <c:pt idx="0">
                  <c:v>45 bis 54 Jahre</c:v>
                </c:pt>
              </c:strCache>
            </c:strRef>
          </c:tx>
          <c:spPr>
            <a:solidFill>
              <a:srgbClr val="85A7D1"/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Tabelle1!$N$6:$N$9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Tabelle1!$R$6:$R$9</c:f>
              <c:numCache>
                <c:formatCode>###0%</c:formatCode>
                <c:ptCount val="4"/>
                <c:pt idx="0">
                  <c:v>0.44006734658333591</c:v>
                </c:pt>
                <c:pt idx="1">
                  <c:v>0.23202230409016639</c:v>
                </c:pt>
                <c:pt idx="2">
                  <c:v>0.2724651956229846</c:v>
                </c:pt>
                <c:pt idx="3">
                  <c:v>5.5445153703512988E-2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31-428D-8FA4-C1B44DAE8069}"/>
            </c:ext>
          </c:extLst>
        </c:ser>
        <c:ser>
          <c:idx val="4"/>
          <c:order val="4"/>
          <c:tx>
            <c:strRef>
              <c:f>Tabelle1!$S$5</c:f>
              <c:strCache>
                <c:ptCount val="1"/>
                <c:pt idx="0">
                  <c:v>55 bis 64 Jahre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Tabelle1!$N$6:$N$9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Tabelle1!$S$6:$S$9</c:f>
              <c:numCache>
                <c:formatCode>###0%</c:formatCode>
                <c:ptCount val="4"/>
                <c:pt idx="0">
                  <c:v>0.44556018970189259</c:v>
                </c:pt>
                <c:pt idx="1">
                  <c:v>0.26647063465027959</c:v>
                </c:pt>
                <c:pt idx="2">
                  <c:v>0.25465035194773478</c:v>
                </c:pt>
                <c:pt idx="3">
                  <c:v>3.3318823700092183E-2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31-428D-8FA4-C1B44DAE8069}"/>
            </c:ext>
          </c:extLst>
        </c:ser>
        <c:ser>
          <c:idx val="5"/>
          <c:order val="5"/>
          <c:tx>
            <c:strRef>
              <c:f>Tabelle1!$T$5</c:f>
              <c:strCache>
                <c:ptCount val="1"/>
                <c:pt idx="0">
                  <c:v>ab 65 Jahre</c:v>
                </c:pt>
              </c:strCache>
            </c:strRef>
          </c:tx>
          <c:spPr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Tabelle1!$N$6:$N$9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Tabelle1!$T$6:$T$9</c:f>
              <c:numCache>
                <c:formatCode>###0%</c:formatCode>
                <c:ptCount val="4"/>
                <c:pt idx="0">
                  <c:v>0.50213900676619394</c:v>
                </c:pt>
                <c:pt idx="1">
                  <c:v>0.17352123564703104</c:v>
                </c:pt>
                <c:pt idx="2">
                  <c:v>0.2755942473117538</c:v>
                </c:pt>
                <c:pt idx="3">
                  <c:v>4.8745510275021761E-2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31-428D-8FA4-C1B44DAE80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670408"/>
        <c:axId val="425668448"/>
      </c:barChart>
      <c:catAx>
        <c:axId val="42567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5668448"/>
        <c:crosses val="autoZero"/>
        <c:auto val="1"/>
        <c:lblAlgn val="ctr"/>
        <c:lblOffset val="100"/>
        <c:noMultiLvlLbl val="0"/>
      </c:catAx>
      <c:valAx>
        <c:axId val="425668448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425670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Tabelle1!$C$21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Tabelle1!$B$22:$B$25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Tabelle1!$C$22:$C$25</c:f>
              <c:numCache>
                <c:formatCode>###0%</c:formatCode>
                <c:ptCount val="4"/>
                <c:pt idx="0">
                  <c:v>0.51882482841197641</c:v>
                </c:pt>
                <c:pt idx="1">
                  <c:v>0.13712799459322739</c:v>
                </c:pt>
                <c:pt idx="2">
                  <c:v>0.28054022010063123</c:v>
                </c:pt>
                <c:pt idx="3">
                  <c:v>6.3506956894163691E-2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90-4846-97DA-AA5F0EE1B689}"/>
            </c:ext>
          </c:extLst>
        </c:ser>
        <c:ser>
          <c:idx val="1"/>
          <c:order val="1"/>
          <c:tx>
            <c:strRef>
              <c:f>Tabelle1!$D$21</c:f>
              <c:strCache>
                <c:ptCount val="1"/>
                <c:pt idx="0">
                  <c:v>männlich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Tabelle1!$B$22:$B$25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Tabelle1!$D$22:$D$25</c:f>
              <c:numCache>
                <c:formatCode>###0%</c:formatCode>
                <c:ptCount val="4"/>
                <c:pt idx="0">
                  <c:v>0.51447978664745642</c:v>
                </c:pt>
                <c:pt idx="1">
                  <c:v>0.17230463415152772</c:v>
                </c:pt>
                <c:pt idx="2">
                  <c:v>0.26597995553164461</c:v>
                </c:pt>
                <c:pt idx="3">
                  <c:v>4.7235623669371091E-2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90-4846-97DA-AA5F0EE1B689}"/>
            </c:ext>
          </c:extLst>
        </c:ser>
        <c:ser>
          <c:idx val="2"/>
          <c:order val="2"/>
          <c:tx>
            <c:strRef>
              <c:f>Tabelle1!$E$21</c:f>
              <c:strCache>
                <c:ptCount val="1"/>
                <c:pt idx="0">
                  <c:v>weiblich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Tabelle1!$B$22:$B$25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Tabelle1!$E$22:$E$25</c:f>
              <c:numCache>
                <c:formatCode>###0%</c:formatCode>
                <c:ptCount val="4"/>
                <c:pt idx="0">
                  <c:v>0.52283460245393221</c:v>
                </c:pt>
                <c:pt idx="1">
                  <c:v>0.10466561935535962</c:v>
                </c:pt>
                <c:pt idx="2">
                  <c:v>0.29397700024609463</c:v>
                </c:pt>
                <c:pt idx="3">
                  <c:v>7.8522777944613459E-2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90-4846-97DA-AA5F0EE1B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1017472"/>
        <c:axId val="121019008"/>
      </c:barChart>
      <c:catAx>
        <c:axId val="12101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1019008"/>
        <c:crosses val="autoZero"/>
        <c:auto val="1"/>
        <c:lblAlgn val="ctr"/>
        <c:lblOffset val="100"/>
        <c:noMultiLvlLbl val="0"/>
      </c:catAx>
      <c:valAx>
        <c:axId val="121019008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121017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Tabelle1!$O$21</c:f>
              <c:strCache>
                <c:ptCount val="1"/>
                <c:pt idx="0">
                  <c:v>18 bis 24 Jahre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Tabelle1!$N$22:$N$25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Tabelle1!$O$22:$O$25</c:f>
              <c:numCache>
                <c:formatCode>###0%</c:formatCode>
                <c:ptCount val="4"/>
                <c:pt idx="0">
                  <c:v>0.35528439995285088</c:v>
                </c:pt>
                <c:pt idx="1">
                  <c:v>0.14733875737434529</c:v>
                </c:pt>
                <c:pt idx="2">
                  <c:v>0.36866243987740499</c:v>
                </c:pt>
                <c:pt idx="3">
                  <c:v>0.128714402795399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F-4D84-9E60-D3DD0F95D3C8}"/>
            </c:ext>
          </c:extLst>
        </c:ser>
        <c:ser>
          <c:idx val="1"/>
          <c:order val="1"/>
          <c:tx>
            <c:strRef>
              <c:f>Tabelle1!$P$21</c:f>
              <c:strCache>
                <c:ptCount val="1"/>
                <c:pt idx="0">
                  <c:v>25 bis 34 Jahre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Tabelle1!$N$22:$N$25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Tabelle1!$P$22:$P$25</c:f>
              <c:numCache>
                <c:formatCode>###0%</c:formatCode>
                <c:ptCount val="4"/>
                <c:pt idx="0">
                  <c:v>0.4205153944002869</c:v>
                </c:pt>
                <c:pt idx="1">
                  <c:v>0.15694203563004872</c:v>
                </c:pt>
                <c:pt idx="2">
                  <c:v>0.32426644161631513</c:v>
                </c:pt>
                <c:pt idx="3">
                  <c:v>9.8276128353348882E-2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F-4D84-9E60-D3DD0F95D3C8}"/>
            </c:ext>
          </c:extLst>
        </c:ser>
        <c:ser>
          <c:idx val="2"/>
          <c:order val="2"/>
          <c:tx>
            <c:strRef>
              <c:f>Tabelle1!$Q$21</c:f>
              <c:strCache>
                <c:ptCount val="1"/>
                <c:pt idx="0">
                  <c:v>35 bis 44 Jahre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Tabelle1!$N$22:$N$25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Tabelle1!$Q$22:$Q$25</c:f>
              <c:numCache>
                <c:formatCode>###0%</c:formatCode>
                <c:ptCount val="4"/>
                <c:pt idx="0">
                  <c:v>0.43556739431043312</c:v>
                </c:pt>
                <c:pt idx="1">
                  <c:v>0.16734555586588951</c:v>
                </c:pt>
                <c:pt idx="2">
                  <c:v>0.3226288194181347</c:v>
                </c:pt>
                <c:pt idx="3">
                  <c:v>7.44582304055426E-2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EF-4D84-9E60-D3DD0F95D3C8}"/>
            </c:ext>
          </c:extLst>
        </c:ser>
        <c:ser>
          <c:idx val="3"/>
          <c:order val="3"/>
          <c:tx>
            <c:strRef>
              <c:f>Tabelle1!$R$21</c:f>
              <c:strCache>
                <c:ptCount val="1"/>
                <c:pt idx="0">
                  <c:v>45 bis 54 Jahre</c:v>
                </c:pt>
              </c:strCache>
            </c:strRef>
          </c:tx>
          <c:spPr>
            <a:solidFill>
              <a:srgbClr val="85A7D1"/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Tabelle1!$N$22:$N$25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Tabelle1!$R$22:$R$25</c:f>
              <c:numCache>
                <c:formatCode>###0%</c:formatCode>
                <c:ptCount val="4"/>
                <c:pt idx="0">
                  <c:v>0.50592705515224345</c:v>
                </c:pt>
                <c:pt idx="1">
                  <c:v>0.16570514118840182</c:v>
                </c:pt>
                <c:pt idx="2">
                  <c:v>0.27563582563836359</c:v>
                </c:pt>
                <c:pt idx="3">
                  <c:v>5.2731978020990902E-2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EF-4D84-9E60-D3DD0F95D3C8}"/>
            </c:ext>
          </c:extLst>
        </c:ser>
        <c:ser>
          <c:idx val="4"/>
          <c:order val="4"/>
          <c:tx>
            <c:strRef>
              <c:f>Tabelle1!$S$21</c:f>
              <c:strCache>
                <c:ptCount val="1"/>
                <c:pt idx="0">
                  <c:v>55 bis 64 Jahre</c:v>
                </c:pt>
              </c:strCache>
            </c:strRef>
          </c:tx>
          <c:spPr>
            <a:solidFill>
              <a:srgbClr val="4F81BD">
                <a:lumMod val="40000"/>
                <a:lumOff val="6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Tabelle1!$N$22:$N$25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Tabelle1!$S$22:$S$25</c:f>
              <c:numCache>
                <c:formatCode>###0%</c:formatCode>
                <c:ptCount val="4"/>
                <c:pt idx="0">
                  <c:v>0.57420145880298767</c:v>
                </c:pt>
                <c:pt idx="1">
                  <c:v>0.1371458893410904</c:v>
                </c:pt>
                <c:pt idx="2">
                  <c:v>0.25365153441271948</c:v>
                </c:pt>
                <c:pt idx="3">
                  <c:v>3.5001117443201737E-2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EF-4D84-9E60-D3DD0F95D3C8}"/>
            </c:ext>
          </c:extLst>
        </c:ser>
        <c:ser>
          <c:idx val="5"/>
          <c:order val="5"/>
          <c:tx>
            <c:strRef>
              <c:f>Tabelle1!$T$21</c:f>
              <c:strCache>
                <c:ptCount val="1"/>
                <c:pt idx="0">
                  <c:v>ab 65 Jahre</c:v>
                </c:pt>
              </c:strCache>
            </c:strRef>
          </c:tx>
          <c:spPr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Tabelle1!$N$22:$N$25</c:f>
              <c:strCache>
                <c:ptCount val="4"/>
                <c:pt idx="0">
                  <c:v>stimme zu</c:v>
                </c:pt>
                <c:pt idx="1">
                  <c:v>stimme nicht zu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Tabelle1!$T$22:$T$25</c:f>
              <c:numCache>
                <c:formatCode>###0%</c:formatCode>
                <c:ptCount val="4"/>
                <c:pt idx="0">
                  <c:v>0.66551297533254905</c:v>
                </c:pt>
                <c:pt idx="1">
                  <c:v>8.2495774332537811E-2</c:v>
                </c:pt>
                <c:pt idx="2">
                  <c:v>0.21476819990015394</c:v>
                </c:pt>
                <c:pt idx="3">
                  <c:v>3.7223050434759652E-2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EF-4D84-9E60-D3DD0F95D3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670408"/>
        <c:axId val="425668448"/>
      </c:barChart>
      <c:catAx>
        <c:axId val="42567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5668448"/>
        <c:crosses val="autoZero"/>
        <c:auto val="1"/>
        <c:lblAlgn val="ctr"/>
        <c:lblOffset val="100"/>
        <c:noMultiLvlLbl val="0"/>
      </c:catAx>
      <c:valAx>
        <c:axId val="425668448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425670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Tabelle1!$C$37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Tabelle1!$B$38:$B$41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Tabelle1!$C$38:$C$41</c:f>
              <c:numCache>
                <c:formatCode>###0%</c:formatCode>
                <c:ptCount val="4"/>
                <c:pt idx="0">
                  <c:v>0.37793879937836067</c:v>
                </c:pt>
                <c:pt idx="1">
                  <c:v>0.26322248557476619</c:v>
                </c:pt>
                <c:pt idx="2">
                  <c:v>0.28114596462550601</c:v>
                </c:pt>
                <c:pt idx="3">
                  <c:v>7.7692750421365073E-2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6-48AE-BC14-810553F52126}"/>
            </c:ext>
          </c:extLst>
        </c:ser>
        <c:ser>
          <c:idx val="1"/>
          <c:order val="1"/>
          <c:tx>
            <c:strRef>
              <c:f>Tabelle1!$D$37</c:f>
              <c:strCache>
                <c:ptCount val="1"/>
                <c:pt idx="0">
                  <c:v>männlich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Tabelle1!$B$38:$B$41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Tabelle1!$D$38:$D$41</c:f>
              <c:numCache>
                <c:formatCode>###0%</c:formatCode>
                <c:ptCount val="4"/>
                <c:pt idx="0">
                  <c:v>0.40191208756670543</c:v>
                </c:pt>
                <c:pt idx="1">
                  <c:v>0.29121028013184119</c:v>
                </c:pt>
                <c:pt idx="2">
                  <c:v>0.24358582941262308</c:v>
                </c:pt>
                <c:pt idx="3">
                  <c:v>6.329180288883153E-2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46-48AE-BC14-810553F52126}"/>
            </c:ext>
          </c:extLst>
        </c:ser>
        <c:ser>
          <c:idx val="2"/>
          <c:order val="2"/>
          <c:tx>
            <c:strRef>
              <c:f>Tabelle1!$E$37</c:f>
              <c:strCache>
                <c:ptCount val="1"/>
                <c:pt idx="0">
                  <c:v>weiblich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Tabelle1!$B$38:$B$41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Tabelle1!$E$38:$E$41</c:f>
              <c:numCache>
                <c:formatCode>###0%</c:formatCode>
                <c:ptCount val="4"/>
                <c:pt idx="0">
                  <c:v>0.35477742513038002</c:v>
                </c:pt>
                <c:pt idx="1">
                  <c:v>0.23618256601850077</c:v>
                </c:pt>
                <c:pt idx="2">
                  <c:v>0.31743403414837557</c:v>
                </c:pt>
                <c:pt idx="3">
                  <c:v>9.1605974702743898E-2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46-48AE-BC14-810553F521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1017472"/>
        <c:axId val="121019008"/>
      </c:barChart>
      <c:catAx>
        <c:axId val="12101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1019008"/>
        <c:crosses val="autoZero"/>
        <c:auto val="1"/>
        <c:lblAlgn val="ctr"/>
        <c:lblOffset val="100"/>
        <c:noMultiLvlLbl val="0"/>
      </c:catAx>
      <c:valAx>
        <c:axId val="121019008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121017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Tabelle1!$T$37</c:f>
              <c:strCache>
                <c:ptCount val="1"/>
                <c:pt idx="0">
                  <c:v>Keinen Abschluss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Tabelle1!$S$38:$S$41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Tabelle1!$T$38:$T$41</c:f>
              <c:numCache>
                <c:formatCode>###0%</c:formatCode>
                <c:ptCount val="4"/>
                <c:pt idx="0">
                  <c:v>0.27590828857718902</c:v>
                </c:pt>
                <c:pt idx="1">
                  <c:v>0.18808994243476099</c:v>
                </c:pt>
                <c:pt idx="2">
                  <c:v>0.41706647332991603</c:v>
                </c:pt>
                <c:pt idx="3">
                  <c:v>0.11893529565813424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8-4035-A670-C1CE245D49CE}"/>
            </c:ext>
          </c:extLst>
        </c:ser>
        <c:ser>
          <c:idx val="1"/>
          <c:order val="1"/>
          <c:tx>
            <c:strRef>
              <c:f>Tabelle1!$U$37</c:f>
              <c:strCache>
                <c:ptCount val="1"/>
                <c:pt idx="0">
                  <c:v>Noch in Ausbildung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Tabelle1!$S$38:$S$41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Tabelle1!$U$38:$U$41</c:f>
              <c:numCache>
                <c:formatCode>###0%</c:formatCode>
                <c:ptCount val="4"/>
                <c:pt idx="0">
                  <c:v>0.2884745491292402</c:v>
                </c:pt>
                <c:pt idx="1">
                  <c:v>0.26742200923651244</c:v>
                </c:pt>
                <c:pt idx="2">
                  <c:v>0.28611036461877298</c:v>
                </c:pt>
                <c:pt idx="3">
                  <c:v>0.15799307701547471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8-4035-A670-C1CE245D49CE}"/>
            </c:ext>
          </c:extLst>
        </c:ser>
        <c:ser>
          <c:idx val="2"/>
          <c:order val="2"/>
          <c:tx>
            <c:strRef>
              <c:f>Tabelle1!$V$37</c:f>
              <c:strCache>
                <c:ptCount val="1"/>
                <c:pt idx="0">
                  <c:v>Noch im Studium</c:v>
                </c:pt>
              </c:strCache>
            </c:strRef>
          </c:tx>
          <c:spPr>
            <a:solidFill>
              <a:srgbClr val="9BBB59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Tabelle1!$S$38:$S$41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Tabelle1!$V$38:$V$41</c:f>
              <c:numCache>
                <c:formatCode>###0%</c:formatCode>
                <c:ptCount val="4"/>
                <c:pt idx="0">
                  <c:v>0.20466535652944409</c:v>
                </c:pt>
                <c:pt idx="1">
                  <c:v>0.40970105123285483</c:v>
                </c:pt>
                <c:pt idx="2">
                  <c:v>0.30256990341656964</c:v>
                </c:pt>
                <c:pt idx="3">
                  <c:v>8.3063688821131632E-2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98-4035-A670-C1CE245D49CE}"/>
            </c:ext>
          </c:extLst>
        </c:ser>
        <c:ser>
          <c:idx val="3"/>
          <c:order val="3"/>
          <c:tx>
            <c:strRef>
              <c:f>Tabelle1!$W$37</c:f>
              <c:strCache>
                <c:ptCount val="1"/>
                <c:pt idx="0">
                  <c:v>Lehre oder vergleichbarer Abschluss</c:v>
                </c:pt>
              </c:strCache>
            </c:strRef>
          </c:tx>
          <c:spPr>
            <a:solidFill>
              <a:srgbClr val="8064A2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Tabelle1!$S$38:$S$41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Tabelle1!$W$38:$W$41</c:f>
              <c:numCache>
                <c:formatCode>###0%</c:formatCode>
                <c:ptCount val="4"/>
                <c:pt idx="0">
                  <c:v>0.43381552965254039</c:v>
                </c:pt>
                <c:pt idx="1">
                  <c:v>0.22458017162028893</c:v>
                </c:pt>
                <c:pt idx="2">
                  <c:v>0.2919933855416913</c:v>
                </c:pt>
                <c:pt idx="3">
                  <c:v>4.961091318548011E-2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98-4035-A670-C1CE245D49CE}"/>
            </c:ext>
          </c:extLst>
        </c:ser>
        <c:ser>
          <c:idx val="4"/>
          <c:order val="4"/>
          <c:tx>
            <c:strRef>
              <c:f>Tabelle1!$X$37</c:f>
              <c:strCache>
                <c:ptCount val="1"/>
                <c:pt idx="0">
                  <c:v>Universitäts- oder Fachhochschulabschluss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Tabelle1!$S$38:$S$41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Tabelle1!$X$38:$X$41</c:f>
              <c:numCache>
                <c:formatCode>###0%</c:formatCode>
                <c:ptCount val="4"/>
                <c:pt idx="0">
                  <c:v>0.38658111145676627</c:v>
                </c:pt>
                <c:pt idx="1">
                  <c:v>0.34443925447198498</c:v>
                </c:pt>
                <c:pt idx="2">
                  <c:v>0.20942650081591302</c:v>
                </c:pt>
                <c:pt idx="3">
                  <c:v>5.9553133255335268E-2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98-4035-A670-C1CE245D49CE}"/>
            </c:ext>
          </c:extLst>
        </c:ser>
        <c:ser>
          <c:idx val="5"/>
          <c:order val="5"/>
          <c:tx>
            <c:strRef>
              <c:f>Tabelle1!$Y$37</c:f>
              <c:strCache>
                <c:ptCount val="1"/>
                <c:pt idx="0">
                  <c:v>keine Angabe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Tabelle1!$S$38:$S$41</c:f>
              <c:strCache>
                <c:ptCount val="4"/>
                <c:pt idx="0">
                  <c:v>Ich kann mir gut vorstellen, später einmal von dieser Regelung Gebrauch zu machen.</c:v>
                </c:pt>
                <c:pt idx="1">
                  <c:v>Die neue Regelung ist für mich ohne Belang, da ich mindestens bis zum gesetzlichen Rentenalter arbeiten werde.</c:v>
                </c:pt>
                <c:pt idx="2">
                  <c:v>weiß nicht</c:v>
                </c:pt>
                <c:pt idx="3">
                  <c:v>keine Angabe</c:v>
                </c:pt>
              </c:strCache>
            </c:strRef>
          </c:cat>
          <c:val>
            <c:numRef>
              <c:f>Tabelle1!$Y$38:$Y$41</c:f>
              <c:numCache>
                <c:formatCode>###0%</c:formatCode>
                <c:ptCount val="4"/>
                <c:pt idx="0">
                  <c:v>0.14621890630714807</c:v>
                </c:pt>
                <c:pt idx="1">
                  <c:v>0.17436803816838814</c:v>
                </c:pt>
                <c:pt idx="2">
                  <c:v>0.36306557564061992</c:v>
                </c:pt>
                <c:pt idx="3">
                  <c:v>0.3163474798838441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98-4035-A670-C1CE245D49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1956352"/>
        <c:axId val="201966336"/>
      </c:barChart>
      <c:catAx>
        <c:axId val="20195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1966336"/>
        <c:crosses val="autoZero"/>
        <c:auto val="1"/>
        <c:lblAlgn val="ctr"/>
        <c:lblOffset val="100"/>
        <c:noMultiLvlLbl val="0"/>
      </c:catAx>
      <c:valAx>
        <c:axId val="201966336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2019563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221163"/>
            <a:ext cx="3444875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3851275" y="4221163"/>
            <a:ext cx="5292725" cy="1249362"/>
          </a:xfrm>
          <a:prstGeom prst="rect">
            <a:avLst/>
          </a:prstGeom>
          <a:solidFill>
            <a:srgbClr val="D437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0" y="4221163"/>
            <a:ext cx="250825" cy="1249362"/>
          </a:xfrm>
          <a:prstGeom prst="rect">
            <a:avLst/>
          </a:prstGeom>
          <a:solidFill>
            <a:srgbClr val="D437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7772400" cy="1470025"/>
          </a:xfrm>
        </p:spPr>
        <p:txBody>
          <a:bodyPr>
            <a:normAutofit/>
          </a:bodyPr>
          <a:lstStyle>
            <a:lvl1pPr algn="r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83768" y="1988840"/>
            <a:ext cx="64008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518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6"/>
          <p:cNvCxnSpPr/>
          <p:nvPr/>
        </p:nvCxnSpPr>
        <p:spPr>
          <a:xfrm>
            <a:off x="0" y="6308725"/>
            <a:ext cx="9144000" cy="0"/>
          </a:xfrm>
          <a:prstGeom prst="line">
            <a:avLst/>
          </a:prstGeom>
          <a:ln>
            <a:solidFill>
              <a:srgbClr val="D437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D437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8" name="Foliennummernplatzhalter 5"/>
          <p:cNvSpPr txBox="1">
            <a:spLocks/>
          </p:cNvSpPr>
          <p:nvPr/>
        </p:nvSpPr>
        <p:spPr>
          <a:xfrm>
            <a:off x="8172450" y="92075"/>
            <a:ext cx="73025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fld id="{46B00242-77F0-4A0F-96AF-555C34C184FB}" type="slidenum">
              <a:rPr lang="de-DE" altLang="de-DE" sz="1200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‹Nr.›</a:t>
            </a:fld>
            <a:endParaRPr lang="de-DE" altLang="de-DE" sz="120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9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6396038"/>
            <a:ext cx="1727200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330" y="144576"/>
            <a:ext cx="8692466" cy="274042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5"/>
          </p:nvPr>
        </p:nvSpPr>
        <p:spPr>
          <a:xfrm>
            <a:off x="250825" y="4868863"/>
            <a:ext cx="8651875" cy="12969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0" indent="0"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6"/>
          </p:nvPr>
        </p:nvSpPr>
        <p:spPr>
          <a:xfrm>
            <a:off x="250921" y="91776"/>
            <a:ext cx="7921479" cy="36512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0" indent="0"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7"/>
          </p:nvPr>
        </p:nvSpPr>
        <p:spPr>
          <a:xfrm>
            <a:off x="250921" y="6381440"/>
            <a:ext cx="6985375" cy="395171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0" indent="0"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18777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23D2A-A05F-4A0A-B4FB-BC275094CACC}" type="datetimeFigureOut">
              <a:rPr lang="de-DE"/>
              <a:pPr>
                <a:defRPr/>
              </a:pPr>
              <a:t>26.06.2017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962DB-332C-4E74-9214-CE7C0F66620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719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1BB3F3-A319-4BB6-819E-D684E5A05441}" type="datetimeFigureOut">
              <a:rPr lang="de-DE"/>
              <a:pPr>
                <a:defRPr/>
              </a:pPr>
              <a:t>26.06.2017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C0AE97-3EF6-450F-A067-0AC8FC2AFB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9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ctrTitle"/>
          </p:nvPr>
        </p:nvSpPr>
        <p:spPr>
          <a:xfrm>
            <a:off x="251520" y="549275"/>
            <a:ext cx="8636893" cy="1470025"/>
          </a:xfrm>
        </p:spPr>
        <p:txBody>
          <a:bodyPr/>
          <a:lstStyle/>
          <a:p>
            <a:pPr algn="ctr"/>
            <a:r>
              <a:rPr lang="de-DE" altLang="de-DE" dirty="0" smtClean="0"/>
              <a:t>INSA-Meinungstrend</a:t>
            </a:r>
            <a:br>
              <a:rPr lang="de-DE" altLang="de-DE" dirty="0" smtClean="0"/>
            </a:br>
            <a:r>
              <a:rPr lang="de-DE" altLang="de-DE" sz="2800" b="0" dirty="0"/>
              <a:t>(25.-26. KW 2017</a:t>
            </a:r>
            <a:r>
              <a:rPr lang="de-DE" altLang="de-DE" sz="2800" b="0" dirty="0" smtClean="0"/>
              <a:t>)</a:t>
            </a:r>
            <a:endParaRPr lang="de-DE" altLang="de-DE" sz="1800" b="0" dirty="0" smtClean="0"/>
          </a:p>
        </p:txBody>
      </p:sp>
      <p:sp>
        <p:nvSpPr>
          <p:cNvPr id="4099" name="Untertitel 2"/>
          <p:cNvSpPr>
            <a:spLocks noGrp="1"/>
          </p:cNvSpPr>
          <p:nvPr>
            <p:ph type="subTitle" idx="1"/>
          </p:nvPr>
        </p:nvSpPr>
        <p:spPr>
          <a:xfrm>
            <a:off x="251520" y="1989138"/>
            <a:ext cx="8633718" cy="1752600"/>
          </a:xfrm>
        </p:spPr>
        <p:txBody>
          <a:bodyPr/>
          <a:lstStyle/>
          <a:p>
            <a:pPr algn="ctr" eaLnBrk="1" hangingPunct="1"/>
            <a:r>
              <a:rPr lang="de-DE" altLang="de-DE" dirty="0" smtClean="0"/>
              <a:t>Befragung zum Thema „</a:t>
            </a:r>
            <a:r>
              <a:rPr lang="de-DE" altLang="de-DE" dirty="0" err="1" smtClean="0"/>
              <a:t>Flexirente</a:t>
            </a:r>
            <a:r>
              <a:rPr lang="de-DE" altLang="de-DE" dirty="0" smtClean="0"/>
              <a:t>“ </a:t>
            </a:r>
          </a:p>
          <a:p>
            <a:pPr algn="ctr" eaLnBrk="1" hangingPunct="1"/>
            <a:r>
              <a:rPr lang="de-DE" altLang="de-DE" dirty="0" smtClean="0"/>
              <a:t>im Auftrag von DIA</a:t>
            </a: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pPr eaLnBrk="1" hangingPunct="1"/>
            <a:r>
              <a:rPr lang="de-DE" altLang="de-DE" sz="1800" b="0" smtClean="0">
                <a:latin typeface="Arial" panose="020B0604020202020204" pitchFamily="34" charset="0"/>
                <a:cs typeface="Arial" panose="020B0604020202020204" pitchFamily="34" charset="0"/>
              </a:rPr>
              <a:t>Befragungsmethode</a:t>
            </a:r>
          </a:p>
        </p:txBody>
      </p:sp>
      <p:sp>
        <p:nvSpPr>
          <p:cNvPr id="5123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246063" y="1628775"/>
            <a:ext cx="8651875" cy="3600450"/>
          </a:xfrm>
        </p:spPr>
        <p:txBody>
          <a:bodyPr/>
          <a:lstStyle/>
          <a:p>
            <a:pPr eaLnBrk="1" hangingPunct="1"/>
            <a:r>
              <a:rPr lang="de-DE" altLang="de-DE" b="1" dirty="0" err="1" smtClean="0"/>
              <a:t>Feldzeit</a:t>
            </a:r>
            <a:r>
              <a:rPr lang="de-DE" altLang="de-DE" b="1" dirty="0" smtClean="0"/>
              <a:t>:</a:t>
            </a:r>
          </a:p>
          <a:p>
            <a:pPr eaLnBrk="1" hangingPunct="1"/>
            <a:r>
              <a:rPr lang="de-DE" altLang="de-DE" dirty="0" smtClean="0"/>
              <a:t>23.06.-26.06.2017</a:t>
            </a:r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b="1" dirty="0" smtClean="0"/>
              <a:t>Methodik:</a:t>
            </a:r>
          </a:p>
          <a:p>
            <a:pPr eaLnBrk="1" hangingPunct="1"/>
            <a:r>
              <a:rPr lang="de-DE" altLang="de-DE" dirty="0" smtClean="0"/>
              <a:t>Die Umfrage wurde als Online-Befragung durchgeführt. </a:t>
            </a:r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b="1" dirty="0" smtClean="0"/>
              <a:t>Stichprobe:</a:t>
            </a:r>
          </a:p>
          <a:p>
            <a:pPr eaLnBrk="1" hangingPunct="1"/>
            <a:r>
              <a:rPr lang="de-DE" altLang="de-DE" dirty="0" smtClean="0"/>
              <a:t>2.056 </a:t>
            </a:r>
            <a:r>
              <a:rPr lang="de-DE" altLang="de-DE" dirty="0" smtClean="0"/>
              <a:t>Personen aus ganz Deutschland ab 18 Jahren nahmen </a:t>
            </a:r>
          </a:p>
          <a:p>
            <a:pPr eaLnBrk="1" hangingPunct="1"/>
            <a:r>
              <a:rPr lang="de-DE" altLang="de-DE" dirty="0" smtClean="0"/>
              <a:t>an der Befragung teil.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r>
              <a:rPr lang="de-DE" altLang="de-DE" sz="1800" b="0" dirty="0">
                <a:latin typeface="Arial" panose="020B0604020202020204" pitchFamily="34" charset="0"/>
                <a:cs typeface="Arial" panose="020B0604020202020204" pitchFamily="34" charset="0"/>
              </a:rPr>
              <a:t>Die neue Regelung ist leichter zu verstehen als das bisherige Gesetz.</a:t>
            </a:r>
            <a:endParaRPr lang="de-DE" altLang="de-DE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250825" y="6453188"/>
            <a:ext cx="7416800" cy="288925"/>
          </a:xfrm>
        </p:spPr>
        <p:txBody>
          <a:bodyPr rtlCol="0" anchor="ctr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2.056</a:t>
            </a:r>
            <a:endParaRPr lang="de-DE" sz="1400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platzhalter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de-DE" altLang="de-DE" dirty="0" smtClean="0"/>
              <a:t>Zwei von fünf Befragten (42 %) finden die neue „</a:t>
            </a:r>
            <a:r>
              <a:rPr lang="de-DE" altLang="de-DE" dirty="0" err="1" smtClean="0"/>
              <a:t>Flexirente</a:t>
            </a:r>
            <a:r>
              <a:rPr lang="de-DE" altLang="de-DE" dirty="0" smtClean="0"/>
              <a:t>“ leichter zu verstehen als das bisherige Gesetz. Dabei zeigen sich kaum Unterschiede zwischen der männlichen (42 %) und weiblichen (41 %) Einschätzung. Etwa jeder fünfte Befragte (22 %) findet die neue Regelung nicht verständlicher. Jeder dritte Befragte (30 %) weiß keine Antwort auf die Frage, darunter mehr Frauen (32 %) als Männer (26 %). </a:t>
            </a:r>
            <a:endParaRPr lang="de-DE" altLang="de-DE" dirty="0" smtClean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013410"/>
              </p:ext>
            </p:extLst>
          </p:nvPr>
        </p:nvGraphicFramePr>
        <p:xfrm>
          <a:off x="250825" y="620688"/>
          <a:ext cx="865187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r>
              <a:rPr lang="de-DE" altLang="de-DE" sz="1800" b="0" dirty="0">
                <a:latin typeface="Arial" panose="020B0604020202020204" pitchFamily="34" charset="0"/>
                <a:cs typeface="Arial" panose="020B0604020202020204" pitchFamily="34" charset="0"/>
              </a:rPr>
              <a:t>Die neue Regelung ist leichter zu verstehen als das bisherige Gesetz.</a:t>
            </a:r>
            <a:endParaRPr lang="de-DE" altLang="de-DE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250825" y="6453188"/>
            <a:ext cx="7416800" cy="288925"/>
          </a:xfrm>
        </p:spPr>
        <p:txBody>
          <a:bodyPr rtlCol="0" anchor="ctr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2.056</a:t>
            </a:r>
            <a:endParaRPr lang="de-DE" sz="1400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platzhalter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pPr algn="just" eaLnBrk="1" hangingPunct="1"/>
            <a:r>
              <a:rPr lang="de-DE" altLang="de-DE" dirty="0" smtClean="0"/>
              <a:t>Mit zunehmendem Alter steigt auch die Zustimmung zur Aussage. Während bei den 18- bis 24-Jährigen jeder dritte Befragte (32 %) die neue Regelung leichter verständlich findet, sind es bei den über 65-Jährigen jeder zweite Befragte (50 %). Die Befragten unter 44 Jahren wissen am häufigsten keine Antwort auf die Frage (31 %, 33 %, 35 %). </a:t>
            </a:r>
            <a:endParaRPr lang="de-DE" altLang="de-DE" dirty="0" smtClean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98926"/>
              </p:ext>
            </p:extLst>
          </p:nvPr>
        </p:nvGraphicFramePr>
        <p:xfrm>
          <a:off x="250825" y="620688"/>
          <a:ext cx="8651875" cy="417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478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r>
              <a:rPr lang="de-DE" altLang="de-DE" sz="1600" b="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altLang="de-DE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Flexirente</a:t>
            </a:r>
            <a:r>
              <a:rPr lang="de-DE" altLang="de-DE" sz="1600" b="0" dirty="0">
                <a:latin typeface="Arial" panose="020B0604020202020204" pitchFamily="34" charset="0"/>
                <a:cs typeface="Arial" panose="020B0604020202020204" pitchFamily="34" charset="0"/>
              </a:rPr>
              <a:t> erleichtert die Gestaltung individueller Übergänge vom Erwerbsleben </a:t>
            </a:r>
            <a:r>
              <a:rPr lang="de-DE" alt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altLang="de-DE" sz="1600" b="0" dirty="0">
                <a:latin typeface="Arial" panose="020B0604020202020204" pitchFamily="34" charset="0"/>
                <a:cs typeface="Arial" panose="020B0604020202020204" pitchFamily="34" charset="0"/>
              </a:rPr>
              <a:t>die Rentenphase.</a:t>
            </a:r>
            <a:endParaRPr lang="de-DE" altLang="de-DE" sz="16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250825" y="6453188"/>
            <a:ext cx="7416800" cy="288925"/>
          </a:xfrm>
        </p:spPr>
        <p:txBody>
          <a:bodyPr rtlCol="0" anchor="ctr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2.056</a:t>
            </a:r>
            <a:endParaRPr lang="de-DE" sz="1400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platzhalter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pPr algn="just" eaLnBrk="1" hangingPunct="1"/>
            <a:r>
              <a:rPr lang="de-DE" altLang="de-DE" dirty="0" smtClean="0"/>
              <a:t>Jeder zweite Befragte (52 %) ist der Ansicht, dass die </a:t>
            </a:r>
            <a:r>
              <a:rPr lang="de-DE" altLang="de-DE" dirty="0" err="1" smtClean="0"/>
              <a:t>Flexirente</a:t>
            </a:r>
            <a:r>
              <a:rPr lang="de-DE" altLang="de-DE" dirty="0" smtClean="0"/>
              <a:t> den individuellen Übergang vom Erwerbsleben in die Rentenphase erleichtert. Frauen (52 %) und Männer (51 %) stimmen dem gleichermaßen zu. 14 Prozent der Befragten stimmen dieser Ansicht nicht zu. Knapp jeder dritte Befragte (28 %) kann keine Einschätzung abgeben. </a:t>
            </a:r>
            <a:endParaRPr lang="de-DE" altLang="de-DE" dirty="0" smtClean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763418"/>
              </p:ext>
            </p:extLst>
          </p:nvPr>
        </p:nvGraphicFramePr>
        <p:xfrm>
          <a:off x="250825" y="620688"/>
          <a:ext cx="865187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984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r>
              <a:rPr lang="de-DE" altLang="de-DE" sz="1600" b="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altLang="de-DE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Flexirente</a:t>
            </a:r>
            <a:r>
              <a:rPr lang="de-DE" altLang="de-DE" sz="1600" b="0" dirty="0">
                <a:latin typeface="Arial" panose="020B0604020202020204" pitchFamily="34" charset="0"/>
                <a:cs typeface="Arial" panose="020B0604020202020204" pitchFamily="34" charset="0"/>
              </a:rPr>
              <a:t> erleichtert die Gestaltung individueller Übergänge vom Erwerbsleben </a:t>
            </a:r>
            <a:r>
              <a:rPr lang="de-DE" alt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altLang="de-DE" sz="1600" b="0" dirty="0">
                <a:latin typeface="Arial" panose="020B0604020202020204" pitchFamily="34" charset="0"/>
                <a:cs typeface="Arial" panose="020B0604020202020204" pitchFamily="34" charset="0"/>
              </a:rPr>
              <a:t>die Rentenphase.</a:t>
            </a:r>
            <a:endParaRPr lang="de-DE" altLang="de-DE" sz="16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250825" y="6453188"/>
            <a:ext cx="7416800" cy="288925"/>
          </a:xfrm>
        </p:spPr>
        <p:txBody>
          <a:bodyPr rtlCol="0" anchor="ctr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2.056</a:t>
            </a:r>
            <a:endParaRPr lang="de-DE" sz="1400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platzhalter 3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pPr algn="just" eaLnBrk="1" hangingPunct="1"/>
            <a:r>
              <a:rPr lang="de-DE" altLang="de-DE" dirty="0" smtClean="0"/>
              <a:t>Wie bei der Zustimmung zur ersten Aussage zeigt sich auch bei dieser Aussage, dass die älteren Befragten deutlich häufiger zustimmen. Bei den 18- bis 24-Jährigen stimmen 36 Prozent zu, dass die </a:t>
            </a:r>
            <a:r>
              <a:rPr lang="de-DE" altLang="de-DE" dirty="0" err="1" smtClean="0"/>
              <a:t>Flexirente</a:t>
            </a:r>
            <a:r>
              <a:rPr lang="de-DE" altLang="de-DE" dirty="0" smtClean="0"/>
              <a:t> den Übergang zur Rentenphase erleichtert. Fast doppelt so viele Befragte über 65 Jahre (67 %) vertreten ebenfalls diese Ansicht. </a:t>
            </a:r>
            <a:endParaRPr lang="de-DE" altLang="de-DE" dirty="0" smtClean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373421"/>
              </p:ext>
            </p:extLst>
          </p:nvPr>
        </p:nvGraphicFramePr>
        <p:xfrm>
          <a:off x="250826" y="620689"/>
          <a:ext cx="865187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39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r>
              <a:rPr lang="de-DE" altLang="de-DE" sz="1800" b="0" dirty="0">
                <a:latin typeface="Arial" panose="020B0604020202020204" pitchFamily="34" charset="0"/>
                <a:cs typeface="Arial" panose="020B0604020202020204" pitchFamily="34" charset="0"/>
              </a:rPr>
              <a:t>Welche der folgenden Aussagen trifft auf Sie zu?</a:t>
            </a:r>
            <a:endParaRPr lang="de-DE" altLang="de-DE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250825" y="6453188"/>
            <a:ext cx="7416800" cy="288925"/>
          </a:xfrm>
        </p:spPr>
        <p:txBody>
          <a:bodyPr rtlCol="0" anchor="ctr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1.389 (Befragte, die diese Regelung betrifft)</a:t>
            </a:r>
            <a:endParaRPr lang="de-DE" sz="1400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250825" y="4797153"/>
            <a:ext cx="8651875" cy="1368697"/>
          </a:xfrm>
        </p:spPr>
        <p:txBody>
          <a:bodyPr>
            <a:noAutofit/>
          </a:bodyPr>
          <a:lstStyle/>
          <a:p>
            <a:pPr algn="just" eaLnBrk="1" hangingPunct="1"/>
            <a:r>
              <a:rPr lang="de-DE" altLang="de-DE" sz="1550" dirty="0" smtClean="0"/>
              <a:t>Von den Befragten, die zukünftig von dieser Regelung betroffen sein könnten, können sich knapp vier von zehn Befragten (38 %) vorstellen, die </a:t>
            </a:r>
            <a:r>
              <a:rPr lang="de-DE" altLang="de-DE" sz="1550" dirty="0" err="1" smtClean="0"/>
              <a:t>Flexirente</a:t>
            </a:r>
            <a:r>
              <a:rPr lang="de-DE" altLang="de-DE" sz="1550" dirty="0" smtClean="0"/>
              <a:t> zu nutzen. Männer (40 %) würden diese etwas häufiger in Anspruch nehmen als Frauen (35 %). Jeder vierte Befragte (26 %) wird die </a:t>
            </a:r>
            <a:r>
              <a:rPr lang="de-DE" altLang="de-DE" sz="1550" dirty="0" err="1" smtClean="0"/>
              <a:t>Flexirente</a:t>
            </a:r>
            <a:r>
              <a:rPr lang="de-DE" altLang="de-DE" sz="1550" dirty="0" smtClean="0"/>
              <a:t> nicht in Anspruch nehmen, da er oder sie mindestens bis zum gesetzlichen Rentenalter arbeiten wird. Knapp 30 Prozent der Befragten wissen allerdings nicht, ob sie die </a:t>
            </a:r>
            <a:r>
              <a:rPr lang="de-DE" altLang="de-DE" sz="1550" dirty="0" err="1" smtClean="0"/>
              <a:t>Flexirente</a:t>
            </a:r>
            <a:r>
              <a:rPr lang="de-DE" altLang="de-DE" sz="1550" dirty="0" smtClean="0"/>
              <a:t> in Anspruch nehmen würden oder nicht. </a:t>
            </a:r>
            <a:endParaRPr lang="de-DE" altLang="de-DE" sz="1550" dirty="0" smtClean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2918511"/>
              </p:ext>
            </p:extLst>
          </p:nvPr>
        </p:nvGraphicFramePr>
        <p:xfrm>
          <a:off x="250825" y="620689"/>
          <a:ext cx="865187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515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r>
              <a:rPr lang="de-DE" altLang="de-DE" sz="1800" b="0" dirty="0">
                <a:latin typeface="Arial" panose="020B0604020202020204" pitchFamily="34" charset="0"/>
                <a:cs typeface="Arial" panose="020B0604020202020204" pitchFamily="34" charset="0"/>
              </a:rPr>
              <a:t>Welche der folgenden Aussagen trifft auf Sie zu?</a:t>
            </a:r>
            <a:endParaRPr lang="de-DE" altLang="de-DE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250825" y="6453188"/>
            <a:ext cx="7416800" cy="288925"/>
          </a:xfrm>
        </p:spPr>
        <p:txBody>
          <a:bodyPr rtlCol="0" anchor="ctr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1.389 (Befragte, die diese Regelung betrifft)</a:t>
            </a:r>
            <a:endParaRPr lang="de-DE" sz="1400" dirty="0" smtClean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250825" y="4797153"/>
            <a:ext cx="8651875" cy="1368697"/>
          </a:xfrm>
        </p:spPr>
        <p:txBody>
          <a:bodyPr>
            <a:noAutofit/>
          </a:bodyPr>
          <a:lstStyle/>
          <a:p>
            <a:pPr algn="just" eaLnBrk="1" hangingPunct="1"/>
            <a:r>
              <a:rPr lang="de-DE" altLang="de-DE" sz="1550" dirty="0" smtClean="0"/>
              <a:t>Blickt man auf den Bildungsabschluss der Befragten zeigt sich, dass vor allem Befragte, die eine Lehre abgeschlossen haben (43 %), oder einen Universitätsabschluss besitzen (39 %) von der </a:t>
            </a:r>
            <a:r>
              <a:rPr lang="de-DE" altLang="de-DE" sz="1550" dirty="0" err="1" smtClean="0"/>
              <a:t>Flexirente</a:t>
            </a:r>
            <a:r>
              <a:rPr lang="de-DE" altLang="de-DE" sz="1550" dirty="0" smtClean="0"/>
              <a:t> Gebrauch machen würden. Insbesondere die Befragten, die sich aktuell noch im Studium befinden (41 %), sowie Befragte, die bereits ein Studium abgeschlossen haben (34 %) denken, dass die neue Regelung für sie ohne Belang ist, da sie bis zum gesetzlichen Rentenalter arbeiten werden. </a:t>
            </a:r>
            <a:endParaRPr lang="de-DE" altLang="de-DE" sz="1550" dirty="0" smtClean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594193"/>
              </p:ext>
            </p:extLst>
          </p:nvPr>
        </p:nvGraphicFramePr>
        <p:xfrm>
          <a:off x="250825" y="620689"/>
          <a:ext cx="865187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897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209550" y="144463"/>
            <a:ext cx="8693150" cy="274637"/>
          </a:xfrm>
        </p:spPr>
        <p:txBody>
          <a:bodyPr/>
          <a:lstStyle/>
          <a:p>
            <a:pPr eaLnBrk="1" hangingPunct="1"/>
            <a:r>
              <a:rPr lang="de-DE" altLang="de-DE" sz="1800" b="0" smtClean="0"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</a:p>
        </p:txBody>
      </p:sp>
      <p:sp>
        <p:nvSpPr>
          <p:cNvPr id="7171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246063" y="1268413"/>
            <a:ext cx="8651875" cy="3600450"/>
          </a:xfrm>
        </p:spPr>
        <p:txBody>
          <a:bodyPr/>
          <a:lstStyle/>
          <a:p>
            <a:pPr algn="ctr" eaLnBrk="1" hangingPunct="1">
              <a:spcAft>
                <a:spcPts val="600"/>
              </a:spcAft>
            </a:pPr>
            <a:r>
              <a:rPr lang="de-DE" altLang="de-DE" smtClean="0"/>
              <a:t>Bei Rückfragen wenden Sie sich bitte an:</a:t>
            </a:r>
          </a:p>
          <a:p>
            <a:pPr algn="ctr" eaLnBrk="1" hangingPunct="1"/>
            <a:endParaRPr lang="de-DE" altLang="de-DE" smtClean="0"/>
          </a:p>
          <a:p>
            <a:pPr algn="ctr" eaLnBrk="1" hangingPunct="1">
              <a:lnSpc>
                <a:spcPct val="150000"/>
              </a:lnSpc>
            </a:pPr>
            <a:r>
              <a:rPr lang="de-DE" altLang="de-DE" b="1" smtClean="0"/>
              <a:t>INSA-CONSULERE GmbH</a:t>
            </a:r>
          </a:p>
          <a:p>
            <a:pPr algn="ctr" eaLnBrk="1" hangingPunct="1">
              <a:lnSpc>
                <a:spcPct val="150000"/>
              </a:lnSpc>
            </a:pPr>
            <a:r>
              <a:rPr lang="de-DE" altLang="de-DE" smtClean="0"/>
              <a:t>Arndtstraße 1</a:t>
            </a:r>
          </a:p>
          <a:p>
            <a:pPr algn="ctr" eaLnBrk="1" hangingPunct="1">
              <a:lnSpc>
                <a:spcPct val="150000"/>
              </a:lnSpc>
            </a:pPr>
            <a:r>
              <a:rPr lang="de-DE" altLang="de-DE" smtClean="0"/>
              <a:t>99096 Erfurt</a:t>
            </a:r>
          </a:p>
          <a:p>
            <a:pPr algn="ctr" eaLnBrk="1" hangingPunct="1">
              <a:lnSpc>
                <a:spcPct val="150000"/>
              </a:lnSpc>
            </a:pPr>
            <a:r>
              <a:rPr lang="de-DE" altLang="de-DE" smtClean="0"/>
              <a:t>Tel.: 0361 380 395 70</a:t>
            </a:r>
          </a:p>
          <a:p>
            <a:pPr algn="ctr" eaLnBrk="1" hangingPunct="1">
              <a:lnSpc>
                <a:spcPct val="150000"/>
              </a:lnSpc>
            </a:pPr>
            <a:r>
              <a:rPr lang="de-DE" altLang="de-DE" smtClean="0"/>
              <a:t>Fax: 0361 644 311 1</a:t>
            </a:r>
          </a:p>
          <a:p>
            <a:pPr eaLnBrk="1" hangingPunct="1"/>
            <a:endParaRPr lang="de-DE" altLang="de-DE" sz="1100" smtClean="0"/>
          </a:p>
        </p:txBody>
      </p:sp>
      <p:sp>
        <p:nvSpPr>
          <p:cNvPr id="7172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246063" y="5157788"/>
            <a:ext cx="8651875" cy="863600"/>
          </a:xfrm>
        </p:spPr>
        <p:txBody>
          <a:bodyPr/>
          <a:lstStyle/>
          <a:p>
            <a:pPr eaLnBrk="1" hangingPunct="1"/>
            <a:r>
              <a:rPr lang="de-DE" altLang="de-DE" sz="1000" smtClean="0"/>
              <a:t>Hinweise zu den Grafiken:</a:t>
            </a:r>
          </a:p>
          <a:p>
            <a:pPr eaLnBrk="1" hangingPunct="1"/>
            <a:r>
              <a:rPr lang="de-DE" altLang="de-DE" sz="1000" smtClean="0"/>
              <a:t>Auf Grund der Verwendung von gerundeten Zahlenangaben kann die Summe der Prozentzahlen unter Umständen geringfügig von 100 Prozent abweichen.</a:t>
            </a:r>
          </a:p>
          <a:p>
            <a:pPr eaLnBrk="1" hangingPunct="1"/>
            <a:r>
              <a:rPr lang="de-DE" altLang="de-DE" sz="1000" smtClean="0"/>
              <a:t>Im Falle von Mehrfachantworten kann die Summe der Prozentzahlen erheblich von 100 Prozent abweichen.</a:t>
            </a:r>
            <a:endParaRPr lang="de-DE" altLang="de-DE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INSA-Meinungstrend</Template>
  <TotalTime>0</TotalTime>
  <Words>633</Words>
  <Application>Microsoft Office PowerPoint</Application>
  <PresentationFormat>Bildschirmpräsentation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Calibri</vt:lpstr>
      <vt:lpstr>Arial</vt:lpstr>
      <vt:lpstr>Larissa</vt:lpstr>
      <vt:lpstr>INSA-Meinungstrend (25.-26. KW 2017)</vt:lpstr>
      <vt:lpstr>Befragungsmethode</vt:lpstr>
      <vt:lpstr>Die neue Regelung ist leichter zu verstehen als das bisherige Gesetz.</vt:lpstr>
      <vt:lpstr>Die neue Regelung ist leichter zu verstehen als das bisherige Gesetz.</vt:lpstr>
      <vt:lpstr>Die Flexirente erleichtert die Gestaltung individueller Übergänge vom Erwerbsleben  in die Rentenphase.</vt:lpstr>
      <vt:lpstr>Die Flexirente erleichtert die Gestaltung individueller Übergänge vom Erwerbsleben  in die Rentenphase.</vt:lpstr>
      <vt:lpstr>Welche der folgenden Aussagen trifft auf Sie zu?</vt:lpstr>
      <vt:lpstr>Welche der folgenden Aussagen trifft auf Sie zu?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INSA-Meinungstrend </dc:title>
  <dc:creator>Andrea Wachtel</dc:creator>
  <cp:lastModifiedBy>Andrea Wachtel</cp:lastModifiedBy>
  <cp:revision>6</cp:revision>
  <dcterms:created xsi:type="dcterms:W3CDTF">2017-06-26T13:29:32Z</dcterms:created>
  <dcterms:modified xsi:type="dcterms:W3CDTF">2017-06-26T14:06:31Z</dcterms:modified>
</cp:coreProperties>
</file>