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6" r:id="rId2"/>
    <p:sldId id="536" r:id="rId3"/>
    <p:sldId id="434" r:id="rId4"/>
    <p:sldId id="541" r:id="rId5"/>
    <p:sldId id="542" r:id="rId6"/>
    <p:sldId id="543" r:id="rId7"/>
    <p:sldId id="445" r:id="rId8"/>
    <p:sldId id="544" r:id="rId9"/>
    <p:sldId id="451" r:id="rId10"/>
    <p:sldId id="449" r:id="rId11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54">
          <p15:clr>
            <a:srgbClr val="A4A3A4"/>
          </p15:clr>
        </p15:guide>
        <p15:guide id="2" orient="horz" pos="133">
          <p15:clr>
            <a:srgbClr val="A4A3A4"/>
          </p15:clr>
        </p15:guide>
        <p15:guide id="3" orient="horz" pos="933">
          <p15:clr>
            <a:srgbClr val="A4A3A4"/>
          </p15:clr>
        </p15:guide>
        <p15:guide id="4" orient="horz" pos="3788">
          <p15:clr>
            <a:srgbClr val="A4A3A4"/>
          </p15:clr>
        </p15:guide>
        <p15:guide id="5" orient="horz" pos="2559">
          <p15:clr>
            <a:srgbClr val="A4A3A4"/>
          </p15:clr>
        </p15:guide>
        <p15:guide id="6" orient="horz" pos="1589">
          <p15:clr>
            <a:srgbClr val="A4A3A4"/>
          </p15:clr>
        </p15:guide>
        <p15:guide id="7" orient="horz" pos="2287">
          <p15:clr>
            <a:srgbClr val="A4A3A4"/>
          </p15:clr>
        </p15:guide>
        <p15:guide id="8" orient="horz" pos="1207">
          <p15:clr>
            <a:srgbClr val="A4A3A4"/>
          </p15:clr>
        </p15:guide>
        <p15:guide id="9" pos="400">
          <p15:clr>
            <a:srgbClr val="A4A3A4"/>
          </p15:clr>
        </p15:guide>
        <p15:guide id="10" pos="832">
          <p15:clr>
            <a:srgbClr val="A4A3A4"/>
          </p15:clr>
        </p15:guide>
        <p15:guide id="11" pos="5549">
          <p15:clr>
            <a:srgbClr val="A4A3A4"/>
          </p15:clr>
        </p15:guide>
        <p15:guide id="12" pos="3930">
          <p15:clr>
            <a:srgbClr val="A4A3A4"/>
          </p15:clr>
        </p15:guide>
        <p15:guide id="13" pos="1518">
          <p15:clr>
            <a:srgbClr val="A4A3A4"/>
          </p15:clr>
        </p15:guide>
        <p15:guide id="14" pos="362">
          <p15:clr>
            <a:srgbClr val="A4A3A4"/>
          </p15:clr>
        </p15:guide>
        <p15:guide id="15" pos="2731">
          <p15:clr>
            <a:srgbClr val="A4A3A4"/>
          </p15:clr>
        </p15:guide>
        <p15:guide id="16" pos="13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3E6F1"/>
    <a:srgbClr val="E34F7D"/>
    <a:srgbClr val="DDDDDD"/>
    <a:srgbClr val="A8B2D4"/>
    <a:srgbClr val="D4D9EA"/>
    <a:srgbClr val="697BB5"/>
    <a:srgbClr val="8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7886" autoAdjust="0"/>
  </p:normalViewPr>
  <p:slideViewPr>
    <p:cSldViewPr snapToGrid="0">
      <p:cViewPr>
        <p:scale>
          <a:sx n="84" d="100"/>
          <a:sy n="84" d="100"/>
        </p:scale>
        <p:origin x="-1258" y="-43"/>
      </p:cViewPr>
      <p:guideLst>
        <p:guide orient="horz" pos="3454"/>
        <p:guide orient="horz" pos="133"/>
        <p:guide orient="horz" pos="933"/>
        <p:guide orient="horz" pos="3788"/>
        <p:guide orient="horz" pos="2559"/>
        <p:guide orient="horz" pos="1589"/>
        <p:guide orient="horz" pos="2287"/>
        <p:guide orient="horz" pos="1207"/>
        <p:guide pos="400"/>
        <p:guide pos="832"/>
        <p:guide pos="5549"/>
        <p:guide pos="3930"/>
        <p:guide pos="1518"/>
        <p:guide pos="362"/>
        <p:guide pos="2731"/>
        <p:guide pos="13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996" y="-96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229166666666667E-2"/>
          <c:y val="2.3952095808383235E-2"/>
          <c:w val="0.91415706202553826"/>
          <c:h val="0.74650698602794407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Sicherheit der privaten Vorsorge</c:v>
                </c:pt>
              </c:strCache>
            </c:strRef>
          </c:tx>
          <c:spPr>
            <a:ln w="31557">
              <a:solidFill>
                <a:srgbClr val="000000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7"/>
              <c:layout>
                <c:manualLayout>
                  <c:x val="-1.6641350169520248E-2"/>
                  <c:y val="3.9925565107505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771942770799376E-2"/>
                  <c:y val="3.1064253987482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21014674916408E-2"/>
                  <c:y val="2.7876539471027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8040244969378828E-2"/>
                  <c:y val="2.9478851201292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0955443512967954E-2"/>
                  <c:y val="1.524837019681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2638275743170296E-2"/>
                  <c:y val="2.7553213306900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6888039748800245E-2"/>
                  <c:y val="-3.5556494664686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.0" sourceLinked="0"/>
            <c:spPr>
              <a:noFill/>
              <a:ln w="21041">
                <a:noFill/>
              </a:ln>
            </c:spPr>
            <c:txPr>
              <a:bodyPr/>
              <a:lstStyle/>
              <a:p>
                <a:pPr>
                  <a:defRPr sz="82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2005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1. Quartal 2012</c:v>
                </c:pt>
                <c:pt idx="8">
                  <c:v>2. Quartal 2012 </c:v>
                </c:pt>
                <c:pt idx="9">
                  <c:v>3. Quartal 2012</c:v>
                </c:pt>
                <c:pt idx="10">
                  <c:v>4.Quartal 2012</c:v>
                </c:pt>
                <c:pt idx="11">
                  <c:v>4. Quartal 2013</c:v>
                </c:pt>
                <c:pt idx="12">
                  <c:v>4. Quartal 2014</c:v>
                </c:pt>
                <c:pt idx="13">
                  <c:v>4. Quartal 2015</c:v>
                </c:pt>
                <c:pt idx="14">
                  <c:v>4. Quartal 2016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3">
                  <c:v>6.3</c:v>
                </c:pt>
                <c:pt idx="4">
                  <c:v>5.0543284430000002</c:v>
                </c:pt>
                <c:pt idx="5">
                  <c:v>5.3114859055000005</c:v>
                </c:pt>
                <c:pt idx="6">
                  <c:v>5.4466999999999999</c:v>
                </c:pt>
                <c:pt idx="7">
                  <c:v>5.4500999999999999</c:v>
                </c:pt>
                <c:pt idx="8">
                  <c:v>5.4492000000000003</c:v>
                </c:pt>
                <c:pt idx="9">
                  <c:v>5.2077999999999998</c:v>
                </c:pt>
                <c:pt idx="10">
                  <c:v>5.173</c:v>
                </c:pt>
                <c:pt idx="11">
                  <c:v>5.3988208671045834</c:v>
                </c:pt>
                <c:pt idx="12">
                  <c:v>5.7096728635811598</c:v>
                </c:pt>
                <c:pt idx="13">
                  <c:v>5.8595923970782096</c:v>
                </c:pt>
                <c:pt idx="14">
                  <c:v>4.7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Sicherheit der betrieblichen Vorsorge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square"/>
            <c:size val="6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dLbls>
            <c:dLbl>
              <c:idx val="7"/>
              <c:layout>
                <c:manualLayout>
                  <c:x val="-1.9890334746718374E-2"/>
                  <c:y val="-3.8353380543436143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6"/>
                      </a:solidFill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1016188630386186E-2"/>
                  <c:y val="-3.909448818897638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6"/>
                      </a:solidFill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1016188630386186E-2"/>
                  <c:y val="-3.5889359983848172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6"/>
                      </a:solidFill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0690787884643254E-3"/>
                  <c:y val="-3.2684231778719965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6"/>
                      </a:solidFill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0247755654746874E-2"/>
                  <c:y val="-3.5889359983848172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6"/>
                      </a:solidFill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0484650473967136E-2"/>
                  <c:y val="-3.5445873133261654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6"/>
                      </a:solidFill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1913165376940949E-2"/>
                  <c:y val="2.4506770907780175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b="1">
                      <a:solidFill>
                        <a:schemeClr val="accent6"/>
                      </a:solidFill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6"/>
                    </a:solidFill>
                  </a:defRPr>
                </a:pPr>
                <a:endParaRPr lang="de-DE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2005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1. Quartal 2012</c:v>
                </c:pt>
                <c:pt idx="8">
                  <c:v>2. Quartal 2012 </c:v>
                </c:pt>
                <c:pt idx="9">
                  <c:v>3. Quartal 2012</c:v>
                </c:pt>
                <c:pt idx="10">
                  <c:v>4.Quartal 2012</c:v>
                </c:pt>
                <c:pt idx="11">
                  <c:v>4. Quartal 2013</c:v>
                </c:pt>
                <c:pt idx="12">
                  <c:v>4. Quartal 2014</c:v>
                </c:pt>
                <c:pt idx="13">
                  <c:v>4. Quartal 2015</c:v>
                </c:pt>
                <c:pt idx="14">
                  <c:v>4. Quartal 2016</c:v>
                </c:pt>
              </c:strCache>
            </c:strRef>
          </c:cat>
          <c:val>
            <c:numRef>
              <c:f>Sheet1!$B$5:$P$5</c:f>
              <c:numCache>
                <c:formatCode>General</c:formatCode>
                <c:ptCount val="15"/>
                <c:pt idx="4">
                  <c:v>4.7748266739999998</c:v>
                </c:pt>
                <c:pt idx="5">
                  <c:v>5.1646921319999999</c:v>
                </c:pt>
                <c:pt idx="6">
                  <c:v>5.4454000000000002</c:v>
                </c:pt>
                <c:pt idx="7">
                  <c:v>5.6585999999999999</c:v>
                </c:pt>
                <c:pt idx="8">
                  <c:v>5.6292999999999997</c:v>
                </c:pt>
                <c:pt idx="9">
                  <c:v>5.5076000000000001</c:v>
                </c:pt>
                <c:pt idx="10">
                  <c:v>5.4992000000000001</c:v>
                </c:pt>
                <c:pt idx="11">
                  <c:v>5.8311377282641415</c:v>
                </c:pt>
                <c:pt idx="12">
                  <c:v>5.7686728295590903</c:v>
                </c:pt>
                <c:pt idx="13">
                  <c:v>5.8138464513518704</c:v>
                </c:pt>
                <c:pt idx="14">
                  <c:v>5.0199999999999996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Sicherheit der gesetzlichen Vorsorge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6"/>
            <c:spPr>
              <a:solidFill>
                <a:srgbClr val="C00000"/>
              </a:solidFill>
              <a:ln>
                <a:noFill/>
              </a:ln>
            </c:spPr>
          </c:marker>
          <c:dLbls>
            <c:numFmt formatCode="#,##0.0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de-DE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1980</c:v>
                </c:pt>
                <c:pt idx="1">
                  <c:v>1990</c:v>
                </c:pt>
                <c:pt idx="2">
                  <c:v>2000</c:v>
                </c:pt>
                <c:pt idx="3">
                  <c:v>2005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1. Quartal 2012</c:v>
                </c:pt>
                <c:pt idx="8">
                  <c:v>2. Quartal 2012 </c:v>
                </c:pt>
                <c:pt idx="9">
                  <c:v>3. Quartal 2012</c:v>
                </c:pt>
                <c:pt idx="10">
                  <c:v>4.Quartal 2012</c:v>
                </c:pt>
                <c:pt idx="11">
                  <c:v>4. Quartal 2013</c:v>
                </c:pt>
                <c:pt idx="12">
                  <c:v>4. Quartal 2014</c:v>
                </c:pt>
                <c:pt idx="13">
                  <c:v>4. Quartal 2015</c:v>
                </c:pt>
                <c:pt idx="14">
                  <c:v>4. Quartal 2016</c:v>
                </c:pt>
              </c:strCache>
            </c:strRef>
          </c:cat>
          <c:val>
            <c:numRef>
              <c:f>Sheet1!$B$6:$P$6</c:f>
              <c:numCache>
                <c:formatCode>General</c:formatCode>
                <c:ptCount val="15"/>
                <c:pt idx="0">
                  <c:v>7.5</c:v>
                </c:pt>
                <c:pt idx="1">
                  <c:v>6.3</c:v>
                </c:pt>
                <c:pt idx="2">
                  <c:v>4.5</c:v>
                </c:pt>
                <c:pt idx="3">
                  <c:v>4</c:v>
                </c:pt>
                <c:pt idx="4">
                  <c:v>3.810988541</c:v>
                </c:pt>
                <c:pt idx="5">
                  <c:v>3.8583382360000003</c:v>
                </c:pt>
                <c:pt idx="6">
                  <c:v>4.3281999999999998</c:v>
                </c:pt>
                <c:pt idx="7">
                  <c:v>4.5092999999999996</c:v>
                </c:pt>
                <c:pt idx="8">
                  <c:v>4.6985000000000001</c:v>
                </c:pt>
                <c:pt idx="9">
                  <c:v>4.1848999999999998</c:v>
                </c:pt>
                <c:pt idx="10">
                  <c:v>4.6154999999999999</c:v>
                </c:pt>
                <c:pt idx="11">
                  <c:v>5.0476224089390822</c:v>
                </c:pt>
                <c:pt idx="12">
                  <c:v>5.0692233840618703</c:v>
                </c:pt>
                <c:pt idx="13">
                  <c:v>5.23734113389217</c:v>
                </c:pt>
                <c:pt idx="14">
                  <c:v>4.0599999999999996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400512"/>
        <c:axId val="104367232"/>
      </c:lineChart>
      <c:catAx>
        <c:axId val="100400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95" b="1"/>
            </a:pPr>
            <a:endParaRPr lang="de-DE"/>
          </a:p>
        </c:txPr>
        <c:crossAx val="104367232"/>
        <c:crosses val="autoZero"/>
        <c:auto val="0"/>
        <c:lblAlgn val="ctr"/>
        <c:lblOffset val="100"/>
        <c:noMultiLvlLbl val="0"/>
      </c:catAx>
      <c:valAx>
        <c:axId val="104367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0400512"/>
        <c:crosses val="autoZero"/>
        <c:crossBetween val="between"/>
      </c:valAx>
      <c:spPr>
        <a:noFill/>
        <a:ln w="25381">
          <a:noFill/>
        </a:ln>
      </c:spPr>
    </c:plotArea>
    <c:legend>
      <c:legendPos val="r"/>
      <c:layout>
        <c:manualLayout>
          <c:xMode val="edge"/>
          <c:yMode val="edge"/>
          <c:x val="3.6458359820200084E-2"/>
          <c:y val="0.5129740697306453"/>
          <c:w val="0.23981658374511583"/>
          <c:h val="0.13941462990885001"/>
        </c:manualLayout>
      </c:layout>
      <c:overlay val="0"/>
      <c:spPr>
        <a:solidFill>
          <a:schemeClr val="bg1"/>
        </a:solidFill>
        <a:ln w="21041">
          <a:noFill/>
        </a:ln>
      </c:spPr>
      <c:txPr>
        <a:bodyPr/>
        <a:lstStyle/>
        <a:p>
          <a:pPr>
            <a:defRPr sz="75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2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31034482758622"/>
          <c:y val="3.7735849056603772E-2"/>
          <c:w val="0.87067187995023687"/>
          <c:h val="0.7358490566037735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senken müssen</c:v>
                </c:pt>
              </c:strCache>
            </c:strRef>
          </c:tx>
          <c:spPr>
            <a:solidFill>
              <a:srgbClr val="A50021"/>
            </a:solidFill>
            <a:ln w="31165">
              <a:noFill/>
            </a:ln>
          </c:spPr>
          <c:invertIfNegative val="0"/>
          <c:dLbls>
            <c:numFmt formatCode="0&quot;%&quot;" sourceLinked="0"/>
            <c:spPr>
              <a:noFill/>
              <a:ln w="311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 algn="r">
                  <a:defRPr sz="1105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2009</c:v>
                </c:pt>
                <c:pt idx="1">
                  <c:v>2010</c:v>
                </c:pt>
                <c:pt idx="2">
                  <c:v>1. Quartal 2011</c:v>
                </c:pt>
                <c:pt idx="3">
                  <c:v>2. Quartal 2011</c:v>
                </c:pt>
                <c:pt idx="4">
                  <c:v>3. Quartal 2011</c:v>
                </c:pt>
                <c:pt idx="5">
                  <c:v>4. Quartal 2011</c:v>
                </c:pt>
                <c:pt idx="6">
                  <c:v>1. Quartal 2012</c:v>
                </c:pt>
                <c:pt idx="7">
                  <c:v>2. Quartal 2012</c:v>
                </c:pt>
                <c:pt idx="8">
                  <c:v>3. Quartal 2012</c:v>
                </c:pt>
                <c:pt idx="9">
                  <c:v>4. Quartal 2012</c:v>
                </c:pt>
                <c:pt idx="10">
                  <c:v>4. Quartal 2013</c:v>
                </c:pt>
                <c:pt idx="11">
                  <c:v>4. Quartal 2014</c:v>
                </c:pt>
                <c:pt idx="12">
                  <c:v>4. Quartal 2015</c:v>
                </c:pt>
                <c:pt idx="13">
                  <c:v>4. Quartal 2016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0">
                  <c:v>70.661826079999997</c:v>
                </c:pt>
                <c:pt idx="1">
                  <c:v>69.96799361250001</c:v>
                </c:pt>
                <c:pt idx="2">
                  <c:v>68.3</c:v>
                </c:pt>
                <c:pt idx="3">
                  <c:v>69.400000000000006</c:v>
                </c:pt>
                <c:pt idx="4">
                  <c:v>73.099999999999994</c:v>
                </c:pt>
                <c:pt idx="5">
                  <c:v>71.599999999999994</c:v>
                </c:pt>
                <c:pt idx="6">
                  <c:v>70.462394681670204</c:v>
                </c:pt>
                <c:pt idx="7">
                  <c:v>70.653337565516793</c:v>
                </c:pt>
                <c:pt idx="8">
                  <c:v>76.179291999596444</c:v>
                </c:pt>
                <c:pt idx="9">
                  <c:v>70.791230949111196</c:v>
                </c:pt>
                <c:pt idx="10">
                  <c:v>72</c:v>
                </c:pt>
                <c:pt idx="11">
                  <c:v>73.042633331394072</c:v>
                </c:pt>
                <c:pt idx="12">
                  <c:v>68.720576344169601</c:v>
                </c:pt>
                <c:pt idx="13">
                  <c:v>76.400000000000006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beibehalten können</c:v>
                </c:pt>
              </c:strCache>
            </c:strRef>
          </c:tx>
          <c:spPr>
            <a:solidFill>
              <a:schemeClr val="accent1"/>
            </a:solidFill>
            <a:ln w="31165">
              <a:noFill/>
            </a:ln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Lbls>
            <c:numFmt formatCode="0&quot;%&quot;" sourceLinked="0"/>
            <c:spPr>
              <a:noFill/>
              <a:ln w="31165">
                <a:noFill/>
              </a:ln>
            </c:spPr>
            <c:txPr>
              <a:bodyPr/>
              <a:lstStyle/>
              <a:p>
                <a:pPr algn="r">
                  <a:defRPr sz="110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2009</c:v>
                </c:pt>
                <c:pt idx="1">
                  <c:v>2010</c:v>
                </c:pt>
                <c:pt idx="2">
                  <c:v>1. Quartal 2011</c:v>
                </c:pt>
                <c:pt idx="3">
                  <c:v>2. Quartal 2011</c:v>
                </c:pt>
                <c:pt idx="4">
                  <c:v>3. Quartal 2011</c:v>
                </c:pt>
                <c:pt idx="5">
                  <c:v>4. Quartal 2011</c:v>
                </c:pt>
                <c:pt idx="6">
                  <c:v>1. Quartal 2012</c:v>
                </c:pt>
                <c:pt idx="7">
                  <c:v>2. Quartal 2012</c:v>
                </c:pt>
                <c:pt idx="8">
                  <c:v>3. Quartal 2012</c:v>
                </c:pt>
                <c:pt idx="9">
                  <c:v>4. Quartal 2012</c:v>
                </c:pt>
                <c:pt idx="10">
                  <c:v>4. Quartal 2013</c:v>
                </c:pt>
                <c:pt idx="11">
                  <c:v>4. Quartal 2014</c:v>
                </c:pt>
                <c:pt idx="12">
                  <c:v>4. Quartal 2015</c:v>
                </c:pt>
                <c:pt idx="13">
                  <c:v>4. Quartal 2016</c:v>
                </c:pt>
              </c:strCache>
            </c:strRef>
          </c:cat>
          <c:val>
            <c:numRef>
              <c:f>Sheet1!$B$3:$O$3</c:f>
              <c:numCache>
                <c:formatCode>General</c:formatCode>
                <c:ptCount val="14"/>
                <c:pt idx="0">
                  <c:v>24.32246602</c:v>
                </c:pt>
                <c:pt idx="1">
                  <c:v>24.323957637499998</c:v>
                </c:pt>
                <c:pt idx="2">
                  <c:v>26</c:v>
                </c:pt>
                <c:pt idx="3">
                  <c:v>24.6</c:v>
                </c:pt>
                <c:pt idx="4">
                  <c:v>21.6</c:v>
                </c:pt>
                <c:pt idx="5">
                  <c:v>23.3</c:v>
                </c:pt>
                <c:pt idx="6">
                  <c:v>22.78970834160722</c:v>
                </c:pt>
                <c:pt idx="7">
                  <c:v>22.476075715227399</c:v>
                </c:pt>
                <c:pt idx="8">
                  <c:v>19.020783814726169</c:v>
                </c:pt>
                <c:pt idx="9">
                  <c:v>23.403366062815401</c:v>
                </c:pt>
                <c:pt idx="10">
                  <c:v>23</c:v>
                </c:pt>
                <c:pt idx="11">
                  <c:v>23.182067363818387</c:v>
                </c:pt>
                <c:pt idx="12">
                  <c:v>25.7940016504838</c:v>
                </c:pt>
                <c:pt idx="13">
                  <c:v>18.899999999999999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steigern können</c:v>
                </c:pt>
              </c:strCache>
            </c:strRef>
          </c:tx>
          <c:spPr>
            <a:solidFill>
              <a:schemeClr val="accent2"/>
            </a:solidFill>
            <a:ln w="31165">
              <a:noFill/>
            </a:ln>
          </c:spPr>
          <c:invertIfNegative val="0"/>
          <c:dLbls>
            <c:numFmt formatCode="0&quot;%&quot;" sourceLinked="0"/>
            <c:spPr>
              <a:noFill/>
              <a:ln w="311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 algn="r">
                  <a:defRPr sz="1105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2009</c:v>
                </c:pt>
                <c:pt idx="1">
                  <c:v>2010</c:v>
                </c:pt>
                <c:pt idx="2">
                  <c:v>1. Quartal 2011</c:v>
                </c:pt>
                <c:pt idx="3">
                  <c:v>2. Quartal 2011</c:v>
                </c:pt>
                <c:pt idx="4">
                  <c:v>3. Quartal 2011</c:v>
                </c:pt>
                <c:pt idx="5">
                  <c:v>4. Quartal 2011</c:v>
                </c:pt>
                <c:pt idx="6">
                  <c:v>1. Quartal 2012</c:v>
                </c:pt>
                <c:pt idx="7">
                  <c:v>2. Quartal 2012</c:v>
                </c:pt>
                <c:pt idx="8">
                  <c:v>3. Quartal 2012</c:v>
                </c:pt>
                <c:pt idx="9">
                  <c:v>4. Quartal 2012</c:v>
                </c:pt>
                <c:pt idx="10">
                  <c:v>4. Quartal 2013</c:v>
                </c:pt>
                <c:pt idx="11">
                  <c:v>4. Quartal 2014</c:v>
                </c:pt>
                <c:pt idx="12">
                  <c:v>4. Quartal 2015</c:v>
                </c:pt>
                <c:pt idx="13">
                  <c:v>4. Quartal 2016</c:v>
                </c:pt>
              </c:strCache>
            </c:strRef>
          </c:cat>
          <c:val>
            <c:numRef>
              <c:f>Sheet1!$B$4:$O$4</c:f>
              <c:numCache>
                <c:formatCode>General</c:formatCode>
                <c:ptCount val="14"/>
                <c:pt idx="0">
                  <c:v>5.0990412389999999</c:v>
                </c:pt>
                <c:pt idx="1">
                  <c:v>5.7080487472499994</c:v>
                </c:pt>
                <c:pt idx="2">
                  <c:v>5.7</c:v>
                </c:pt>
                <c:pt idx="3">
                  <c:v>6</c:v>
                </c:pt>
                <c:pt idx="4">
                  <c:v>5.3</c:v>
                </c:pt>
                <c:pt idx="5">
                  <c:v>5</c:v>
                </c:pt>
                <c:pt idx="6">
                  <c:v>6.7478969767225694</c:v>
                </c:pt>
                <c:pt idx="7">
                  <c:v>6.7705867192556504</c:v>
                </c:pt>
                <c:pt idx="8">
                  <c:v>4.7999241856773889</c:v>
                </c:pt>
                <c:pt idx="9">
                  <c:v>5.8054029880732996</c:v>
                </c:pt>
                <c:pt idx="10">
                  <c:v>5</c:v>
                </c:pt>
                <c:pt idx="11">
                  <c:v>3.7752993047875441</c:v>
                </c:pt>
                <c:pt idx="12">
                  <c:v>5.4854220053464902</c:v>
                </c:pt>
                <c:pt idx="13">
                  <c:v>4.7</c:v>
                </c:pt>
              </c:numCache>
            </c:numRef>
          </c:val>
        </c:ser>
        <c:ser>
          <c:idx val="1"/>
          <c:order val="3"/>
          <c:tx>
            <c:strRef>
              <c:f>Sheet1!$A$6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2009</c:v>
                </c:pt>
                <c:pt idx="1">
                  <c:v>2010</c:v>
                </c:pt>
                <c:pt idx="2">
                  <c:v>1. Quartal 2011</c:v>
                </c:pt>
                <c:pt idx="3">
                  <c:v>2. Quartal 2011</c:v>
                </c:pt>
                <c:pt idx="4">
                  <c:v>3. Quartal 2011</c:v>
                </c:pt>
                <c:pt idx="5">
                  <c:v>4. Quartal 2011</c:v>
                </c:pt>
                <c:pt idx="6">
                  <c:v>1. Quartal 2012</c:v>
                </c:pt>
                <c:pt idx="7">
                  <c:v>2. Quartal 2012</c:v>
                </c:pt>
                <c:pt idx="8">
                  <c:v>3. Quartal 2012</c:v>
                </c:pt>
                <c:pt idx="9">
                  <c:v>4. Quartal 2012</c:v>
                </c:pt>
                <c:pt idx="10">
                  <c:v>4. Quartal 2013</c:v>
                </c:pt>
                <c:pt idx="11">
                  <c:v>4. Quartal 2014</c:v>
                </c:pt>
                <c:pt idx="12">
                  <c:v>4. Quartal 2015</c:v>
                </c:pt>
                <c:pt idx="13">
                  <c:v>4. Quartal 2016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Sheet1!$A$7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4"/>
                <c:pt idx="0">
                  <c:v>2009</c:v>
                </c:pt>
                <c:pt idx="1">
                  <c:v>2010</c:v>
                </c:pt>
                <c:pt idx="2">
                  <c:v>1. Quartal 2011</c:v>
                </c:pt>
                <c:pt idx="3">
                  <c:v>2. Quartal 2011</c:v>
                </c:pt>
                <c:pt idx="4">
                  <c:v>3. Quartal 2011</c:v>
                </c:pt>
                <c:pt idx="5">
                  <c:v>4. Quartal 2011</c:v>
                </c:pt>
                <c:pt idx="6">
                  <c:v>1. Quartal 2012</c:v>
                </c:pt>
                <c:pt idx="7">
                  <c:v>2. Quartal 2012</c:v>
                </c:pt>
                <c:pt idx="8">
                  <c:v>3. Quartal 2012</c:v>
                </c:pt>
                <c:pt idx="9">
                  <c:v>4. Quartal 2012</c:v>
                </c:pt>
                <c:pt idx="10">
                  <c:v>4. Quartal 2013</c:v>
                </c:pt>
                <c:pt idx="11">
                  <c:v>4. Quartal 2014</c:v>
                </c:pt>
                <c:pt idx="12">
                  <c:v>4. Quartal 2015</c:v>
                </c:pt>
                <c:pt idx="13">
                  <c:v>4. Quartal 2016</c:v>
                </c:pt>
              </c:strCache>
            </c:strRef>
          </c:cat>
          <c:val>
            <c:numRef>
              <c:f>Sheet1!$B$7:$H$7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06466688"/>
        <c:axId val="106476672"/>
      </c:barChart>
      <c:catAx>
        <c:axId val="106466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55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0647667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06476672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155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06466688"/>
        <c:crosses val="autoZero"/>
        <c:crossBetween val="between"/>
        <c:majorUnit val="0.2"/>
        <c:minorUnit val="0.04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3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99136069114471"/>
          <c:y val="5.1470588235294115E-2"/>
          <c:w val="0.80375540667681178"/>
          <c:h val="0.74264705882352944"/>
        </c:manualLayout>
      </c:layout>
      <c:barChart>
        <c:barDir val="col"/>
        <c:grouping val="percentStacked"/>
        <c:varyColors val="0"/>
        <c:ser>
          <c:idx val="7"/>
          <c:order val="0"/>
          <c:tx>
            <c:strRef>
              <c:f>Sheet1!$A$2</c:f>
              <c:strCache>
                <c:ptCount val="1"/>
                <c:pt idx="0">
                  <c:v>Ich habe nicht ausreichend vorgesorgt, möchte aber in den nächsten zwölf Monaten mehr für meine Vorsorge tun</c:v>
                </c:pt>
              </c:strCache>
            </c:strRef>
          </c:tx>
          <c:spPr>
            <a:solidFill>
              <a:srgbClr val="A50021"/>
            </a:solidFill>
            <a:ln w="22767">
              <a:noFill/>
            </a:ln>
          </c:spPr>
          <c:invertIfNegative val="0"/>
          <c:dLbls>
            <c:numFmt formatCode="0&quot;%&quot;" sourceLinked="0"/>
            <c:spPr>
              <a:noFill/>
              <a:ln w="227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8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2009</c:v>
                </c:pt>
                <c:pt idx="1">
                  <c:v>2010</c:v>
                </c:pt>
                <c:pt idx="2">
                  <c:v>1./2. Quartal 2011</c:v>
                </c:pt>
                <c:pt idx="3">
                  <c:v>3./4. Quartal 2011</c:v>
                </c:pt>
                <c:pt idx="4">
                  <c:v>1. Quartal 2012</c:v>
                </c:pt>
                <c:pt idx="5">
                  <c:v>2. Quartal 2012</c:v>
                </c:pt>
                <c:pt idx="6">
                  <c:v>3. Quartal 2012</c:v>
                </c:pt>
                <c:pt idx="7">
                  <c:v>4. Quartal 2012</c:v>
                </c:pt>
                <c:pt idx="8">
                  <c:v>4. Quartal 2013</c:v>
                </c:pt>
                <c:pt idx="9">
                  <c:v>4. Quartal 2014</c:v>
                </c:pt>
                <c:pt idx="10">
                  <c:v>4. Quartal 2015</c:v>
                </c:pt>
                <c:pt idx="11">
                  <c:v>4. Quartal 2016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22</c:v>
                </c:pt>
                <c:pt idx="1">
                  <c:v>25.091391657499997</c:v>
                </c:pt>
                <c:pt idx="2">
                  <c:v>26.3</c:v>
                </c:pt>
                <c:pt idx="3">
                  <c:v>30.5</c:v>
                </c:pt>
                <c:pt idx="4">
                  <c:v>26.1</c:v>
                </c:pt>
                <c:pt idx="5">
                  <c:v>26.2</c:v>
                </c:pt>
                <c:pt idx="6">
                  <c:v>25.3</c:v>
                </c:pt>
                <c:pt idx="7">
                  <c:v>24.4</c:v>
                </c:pt>
                <c:pt idx="8">
                  <c:v>26.6</c:v>
                </c:pt>
                <c:pt idx="9">
                  <c:v>24.671003198043501</c:v>
                </c:pt>
                <c:pt idx="10">
                  <c:v>27.823563340230901</c:v>
                </c:pt>
                <c:pt idx="11">
                  <c:v>26.5</c:v>
                </c:pt>
              </c:numCache>
            </c:numRef>
          </c:val>
        </c:ser>
        <c:ser>
          <c:idx val="6"/>
          <c:order val="1"/>
          <c:tx>
            <c:strRef>
              <c:f>Sheet1!$A$3</c:f>
              <c:strCache>
                <c:ptCount val="1"/>
                <c:pt idx="0">
                  <c:v>Ich habe nicht vorgesorgt und möchte bzw. kann in diesem Punkt auch in den nächsten zwölf Monaten nicht mehr tun</c:v>
                </c:pt>
              </c:strCache>
            </c:strRef>
          </c:tx>
          <c:spPr>
            <a:solidFill>
              <a:schemeClr val="accent1"/>
            </a:solidFill>
            <a:ln w="22767">
              <a:noFill/>
            </a:ln>
          </c:spPr>
          <c:invertIfNegative val="0"/>
          <c:dLbls>
            <c:numFmt formatCode="0&quot;%&quot;" sourceLinked="0"/>
            <c:spPr>
              <a:noFill/>
              <a:ln w="22767">
                <a:noFill/>
              </a:ln>
            </c:spPr>
            <c:txPr>
              <a:bodyPr/>
              <a:lstStyle/>
              <a:p>
                <a:pPr>
                  <a:defRPr sz="107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2009</c:v>
                </c:pt>
                <c:pt idx="1">
                  <c:v>2010</c:v>
                </c:pt>
                <c:pt idx="2">
                  <c:v>1./2. Quartal 2011</c:v>
                </c:pt>
                <c:pt idx="3">
                  <c:v>3./4. Quartal 2011</c:v>
                </c:pt>
                <c:pt idx="4">
                  <c:v>1. Quartal 2012</c:v>
                </c:pt>
                <c:pt idx="5">
                  <c:v>2. Quartal 2012</c:v>
                </c:pt>
                <c:pt idx="6">
                  <c:v>3. Quartal 2012</c:v>
                </c:pt>
                <c:pt idx="7">
                  <c:v>4. Quartal 2012</c:v>
                </c:pt>
                <c:pt idx="8">
                  <c:v>4. Quartal 2013</c:v>
                </c:pt>
                <c:pt idx="9">
                  <c:v>4. Quartal 2014</c:v>
                </c:pt>
                <c:pt idx="10">
                  <c:v>4. Quartal 2015</c:v>
                </c:pt>
                <c:pt idx="11">
                  <c:v>4. Quartal 2016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40.924863610000003</c:v>
                </c:pt>
                <c:pt idx="1">
                  <c:v>38.124658705000002</c:v>
                </c:pt>
                <c:pt idx="2">
                  <c:v>38.299999999999997</c:v>
                </c:pt>
                <c:pt idx="3">
                  <c:v>31.75</c:v>
                </c:pt>
                <c:pt idx="4">
                  <c:v>37.200000000000003</c:v>
                </c:pt>
                <c:pt idx="5">
                  <c:v>39.299999999999997</c:v>
                </c:pt>
                <c:pt idx="6">
                  <c:v>42.3</c:v>
                </c:pt>
                <c:pt idx="7">
                  <c:v>38.299999999999997</c:v>
                </c:pt>
                <c:pt idx="8">
                  <c:v>40</c:v>
                </c:pt>
                <c:pt idx="9">
                  <c:v>40.684578922789299</c:v>
                </c:pt>
                <c:pt idx="10">
                  <c:v>40.790082386982697</c:v>
                </c:pt>
                <c:pt idx="11">
                  <c:v>43.4</c:v>
                </c:pt>
              </c:numCache>
            </c:numRef>
          </c:val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Ich habe ausreichend vorgesorgt</c:v>
                </c:pt>
              </c:strCache>
            </c:strRef>
          </c:tx>
          <c:spPr>
            <a:solidFill>
              <a:schemeClr val="accent2"/>
            </a:solidFill>
            <a:ln w="22767">
              <a:noFill/>
            </a:ln>
          </c:spPr>
          <c:invertIfNegative val="0"/>
          <c:dLbls>
            <c:numFmt formatCode="0&quot;%&quot;" sourceLinked="0"/>
            <c:spPr>
              <a:noFill/>
              <a:ln w="2276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8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Sheet1!$B$1:$M$1</c:f>
              <c:strCache>
                <c:ptCount val="12"/>
                <c:pt idx="0">
                  <c:v>2009</c:v>
                </c:pt>
                <c:pt idx="1">
                  <c:v>2010</c:v>
                </c:pt>
                <c:pt idx="2">
                  <c:v>1./2. Quartal 2011</c:v>
                </c:pt>
                <c:pt idx="3">
                  <c:v>3./4. Quartal 2011</c:v>
                </c:pt>
                <c:pt idx="4">
                  <c:v>1. Quartal 2012</c:v>
                </c:pt>
                <c:pt idx="5">
                  <c:v>2. Quartal 2012</c:v>
                </c:pt>
                <c:pt idx="6">
                  <c:v>3. Quartal 2012</c:v>
                </c:pt>
                <c:pt idx="7">
                  <c:v>4. Quartal 2012</c:v>
                </c:pt>
                <c:pt idx="8">
                  <c:v>4. Quartal 2013</c:v>
                </c:pt>
                <c:pt idx="9">
                  <c:v>4. Quartal 2014</c:v>
                </c:pt>
                <c:pt idx="10">
                  <c:v>4. Quartal 2015</c:v>
                </c:pt>
                <c:pt idx="11">
                  <c:v>4. Quartal 2016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12"/>
                <c:pt idx="0">
                  <c:v>37.166666669999998</c:v>
                </c:pt>
                <c:pt idx="1">
                  <c:v>36.783949639999996</c:v>
                </c:pt>
                <c:pt idx="2">
                  <c:v>35.4</c:v>
                </c:pt>
                <c:pt idx="3">
                  <c:v>37.799999999999997</c:v>
                </c:pt>
                <c:pt idx="4">
                  <c:v>36.700000000000003</c:v>
                </c:pt>
                <c:pt idx="5">
                  <c:v>34.5</c:v>
                </c:pt>
                <c:pt idx="6">
                  <c:v>32.4</c:v>
                </c:pt>
                <c:pt idx="7">
                  <c:v>37.299999999999997</c:v>
                </c:pt>
                <c:pt idx="8">
                  <c:v>33.4</c:v>
                </c:pt>
                <c:pt idx="9">
                  <c:v>34.6444178791673</c:v>
                </c:pt>
                <c:pt idx="10">
                  <c:v>31.386354272786299</c:v>
                </c:pt>
                <c:pt idx="11">
                  <c:v>30.1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41506816"/>
        <c:axId val="141512704"/>
      </c:barChart>
      <c:catAx>
        <c:axId val="14150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13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7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4151270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4151270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113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7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41506816"/>
        <c:crosses val="autoZero"/>
        <c:crossBetween val="between"/>
        <c:majorUnit val="0.2"/>
        <c:minorUnit val="0.04"/>
      </c:valAx>
      <c:spPr>
        <a:noFill/>
        <a:ln w="2541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7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066066066066062E-2"/>
          <c:y val="5.6213017751479293E-2"/>
          <c:w val="0.93543543543543539"/>
          <c:h val="0.53550295857988162"/>
        </c:manualLayout>
      </c:layout>
      <c:lineChart>
        <c:grouping val="standard"/>
        <c:varyColors val="0"/>
        <c:ser>
          <c:idx val="2"/>
          <c:order val="0"/>
          <c:spPr>
            <a:ln w="39455">
              <a:solidFill>
                <a:srgbClr val="33547F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333399"/>
              </a:solidFill>
              <a:ln>
                <a:solidFill>
                  <a:srgbClr val="333399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2192234141127931E-2"/>
                  <c:y val="-3.9380945310507787E-2"/>
                </c:manualLayout>
              </c:layout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1044" b="1" i="0" u="none" strike="noStrike" baseline="0">
                      <a:solidFill>
                        <a:srgbClr val="697BB5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235814692578296E-2"/>
                  <c:y val="-3.2280184393831367E-2"/>
                </c:manualLayout>
              </c:layout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1044" b="1" i="0" u="none" strike="noStrike" baseline="0">
                      <a:solidFill>
                        <a:srgbClr val="697BB5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016887214314483E-2"/>
                  <c:y val="-2.4077159265958627E-2"/>
                </c:manualLayout>
              </c:layout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1044" b="1" i="0" u="none" strike="noStrike" baseline="0">
                      <a:solidFill>
                        <a:srgbClr val="697BB5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8706253767534579E-2"/>
                  <c:y val="-2.9321604512174547E-2"/>
                </c:manualLayout>
              </c:layout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1044" b="1" i="0" u="none" strike="noStrike" baseline="0">
                      <a:solidFill>
                        <a:srgbClr val="697BB5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3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6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8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3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6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8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0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1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2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3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5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7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8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9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0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1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4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8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0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1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2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3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4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5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6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7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9"/>
              <c:numFmt formatCode="0" sourceLinked="0"/>
              <c:spPr>
                <a:noFill/>
                <a:ln w="26304">
                  <a:noFill/>
                </a:ln>
              </c:spPr>
              <c:txPr>
                <a:bodyPr/>
                <a:lstStyle/>
                <a:p>
                  <a:pPr>
                    <a:defRPr sz="834" b="0" i="0" u="none" strike="noStrike" baseline="0">
                      <a:solidFill>
                        <a:srgbClr val="00441B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spPr>
              <a:noFill/>
              <a:ln w="2630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44" b="1" i="0" u="none" strike="noStrike" baseline="0">
                    <a:solidFill>
                      <a:srgbClr val="697BB5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Jahr 2009 gesamt</c:v>
                </c:pt>
                <c:pt idx="1">
                  <c:v>Jahr 2010 gesamt</c:v>
                </c:pt>
                <c:pt idx="2">
                  <c:v>1. Quartal 2011</c:v>
                </c:pt>
                <c:pt idx="3">
                  <c:v>2. Quartal 2011</c:v>
                </c:pt>
                <c:pt idx="4">
                  <c:v>3. Quartal 2011</c:v>
                </c:pt>
                <c:pt idx="5">
                  <c:v>4. Quartal 2011</c:v>
                </c:pt>
                <c:pt idx="6">
                  <c:v>1. Quartal 2012</c:v>
                </c:pt>
                <c:pt idx="7">
                  <c:v>2. Quartal 2012</c:v>
                </c:pt>
                <c:pt idx="8">
                  <c:v>3. Quartal 2012</c:v>
                </c:pt>
                <c:pt idx="9">
                  <c:v>4. Quartal 2012</c:v>
                </c:pt>
                <c:pt idx="10">
                  <c:v>4. Quartal 2013</c:v>
                </c:pt>
                <c:pt idx="11">
                  <c:v>4. Quartal 2014</c:v>
                </c:pt>
                <c:pt idx="12">
                  <c:v>4. Quartal 2015</c:v>
                </c:pt>
                <c:pt idx="13">
                  <c:v>4. Quartal 2016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102</c:v>
                </c:pt>
                <c:pt idx="1">
                  <c:v>111</c:v>
                </c:pt>
                <c:pt idx="2">
                  <c:v>114</c:v>
                </c:pt>
                <c:pt idx="3">
                  <c:v>114</c:v>
                </c:pt>
                <c:pt idx="4">
                  <c:v>116</c:v>
                </c:pt>
                <c:pt idx="5">
                  <c:v>116</c:v>
                </c:pt>
                <c:pt idx="6">
                  <c:v>114</c:v>
                </c:pt>
                <c:pt idx="7">
                  <c:v>114</c:v>
                </c:pt>
                <c:pt idx="8">
                  <c:v>104</c:v>
                </c:pt>
                <c:pt idx="9">
                  <c:v>111</c:v>
                </c:pt>
                <c:pt idx="10">
                  <c:v>114</c:v>
                </c:pt>
                <c:pt idx="11">
                  <c:v>114</c:v>
                </c:pt>
                <c:pt idx="12">
                  <c:v>120</c:v>
                </c:pt>
                <c:pt idx="13">
                  <c:v>101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152512"/>
        <c:axId val="105154048"/>
      </c:lineChart>
      <c:catAx>
        <c:axId val="105152512"/>
        <c:scaling>
          <c:orientation val="minMax"/>
        </c:scaling>
        <c:delete val="0"/>
        <c:axPos val="b"/>
        <c:numFmt formatCode="d/m;@" sourceLinked="0"/>
        <c:majorTickMark val="out"/>
        <c:minorTickMark val="none"/>
        <c:tickLblPos val="nextTo"/>
        <c:spPr>
          <a:ln w="1315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4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05154048"/>
        <c:crossesAt val="100"/>
        <c:auto val="1"/>
        <c:lblAlgn val="ctr"/>
        <c:lblOffset val="1000"/>
        <c:tickLblSkip val="1"/>
        <c:tickMarkSkip val="1"/>
        <c:noMultiLvlLbl val="0"/>
      </c:catAx>
      <c:valAx>
        <c:axId val="105154048"/>
        <c:scaling>
          <c:orientation val="minMax"/>
          <c:max val="120"/>
          <c:min val="100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3152">
            <a:solidFill>
              <a:srgbClr val="A0AFB4"/>
            </a:solidFill>
            <a:prstDash val="solid"/>
          </a:ln>
        </c:spPr>
        <c:txPr>
          <a:bodyPr rot="0" vert="horz"/>
          <a:lstStyle/>
          <a:p>
            <a:pPr>
              <a:defRPr sz="1253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05152512"/>
        <c:crosses val="autoZero"/>
        <c:crossBetween val="between"/>
        <c:majorUnit val="10"/>
        <c:minorUnit val="1"/>
      </c:valAx>
      <c:spPr>
        <a:noFill/>
        <a:ln w="2536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t" anchorCtr="0" compatLnSpc="1">
            <a:prstTxWarp prst="textNoShape">
              <a:avLst/>
            </a:prstTxWarp>
          </a:bodyPr>
          <a:lstStyle>
            <a:lvl1pPr defTabSz="915441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t" anchorCtr="0" compatLnSpc="1">
            <a:prstTxWarp prst="textNoShape">
              <a:avLst/>
            </a:prstTxWarp>
          </a:bodyPr>
          <a:lstStyle>
            <a:lvl1pPr algn="r" defTabSz="915441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b" anchorCtr="0" compatLnSpc="1">
            <a:prstTxWarp prst="textNoShape">
              <a:avLst/>
            </a:prstTxWarp>
          </a:bodyPr>
          <a:lstStyle>
            <a:lvl1pPr defTabSz="915441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DA9349B-9182-454E-89A3-B17B84A3A305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485612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t" anchorCtr="0" compatLnSpc="1">
            <a:prstTxWarp prst="textNoShape">
              <a:avLst/>
            </a:prstTxWarp>
          </a:bodyPr>
          <a:lstStyle>
            <a:lvl1pPr defTabSz="915441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t" anchorCtr="0" compatLnSpc="1">
            <a:prstTxWarp prst="textNoShape">
              <a:avLst/>
            </a:prstTxWarp>
          </a:bodyPr>
          <a:lstStyle>
            <a:lvl1pPr algn="r" defTabSz="915441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39775"/>
            <a:ext cx="4929188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7888"/>
            <a:ext cx="5014913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noProof="0" smtClean="0"/>
              <a:t>Klicken Sie, um die Textformatierung des Masters zu bearbeiten.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b" anchorCtr="0" compatLnSpc="1">
            <a:prstTxWarp prst="textNoShape">
              <a:avLst/>
            </a:prstTxWarp>
          </a:bodyPr>
          <a:lstStyle>
            <a:lvl1pPr defTabSz="915441" eaLnBrk="0" hangingPunct="0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1013"/>
            <a:ext cx="29194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1" tIns="45786" rIns="91571" bIns="4578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20A5B5C-0288-4147-A97C-938A220AAE52}" type="slidenum">
              <a:rPr lang="de-DE" altLang="en-US"/>
              <a:pPr/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74495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>
              <a:buFontTx/>
              <a:buChar char="•"/>
            </a:pPr>
            <a:endParaRPr lang="de-DE" altLang="de-DE" smtClean="0">
              <a:latin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F8ABF36-0171-48C0-AE8D-B4A9396D1EA0}" type="slidenum">
              <a:rPr lang="de-DE" altLang="en-US" sz="1200"/>
              <a:pPr/>
              <a:t>1</a:t>
            </a:fld>
            <a:endParaRPr lang="de-DE" altLang="en-US" sz="1200"/>
          </a:p>
        </p:txBody>
      </p:sp>
    </p:spTree>
    <p:extLst>
      <p:ext uri="{BB962C8B-B14F-4D97-AF65-F5344CB8AC3E}">
        <p14:creationId xmlns:p14="http://schemas.microsoft.com/office/powerpoint/2010/main" val="3769505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altLang="de-DE" dirty="0" err="1" smtClean="0">
                <a:latin typeface="Arial" panose="020B0604020202020204" pitchFamily="34" charset="0"/>
              </a:rPr>
              <a:t>Mw</a:t>
            </a:r>
            <a:r>
              <a:rPr lang="de-DE" altLang="de-DE" dirty="0" smtClean="0">
                <a:latin typeface="Arial" panose="020B0604020202020204" pitchFamily="34" charset="0"/>
              </a:rPr>
              <a:t> q4_1-3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EA414E-F7B6-4FE1-8EAB-A9FA74DA5D9C}" type="slidenum">
              <a:rPr lang="de-DE" altLang="en-US" sz="1200"/>
              <a:pPr/>
              <a:t>3</a:t>
            </a:fld>
            <a:endParaRPr lang="de-DE" altLang="en-US" sz="1200"/>
          </a:p>
        </p:txBody>
      </p:sp>
    </p:spTree>
    <p:extLst>
      <p:ext uri="{BB962C8B-B14F-4D97-AF65-F5344CB8AC3E}">
        <p14:creationId xmlns:p14="http://schemas.microsoft.com/office/powerpoint/2010/main" val="251483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Q5 selber gruppiert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A5B5C-0288-4147-A97C-938A220AAE52}" type="slidenum">
              <a:rPr lang="de-DE" altLang="en-US" smtClean="0"/>
              <a:pPr/>
              <a:t>4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992407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q6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A5B5C-0288-4147-A97C-938A220AAE52}" type="slidenum">
              <a:rPr lang="de-DE" altLang="en-US" smtClean="0"/>
              <a:pPr/>
              <a:t>5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2204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 MW über q4_1 – q4_3</a:t>
            </a:r>
            <a:r>
              <a:rPr lang="de-DE" baseline="0" dirty="0" smtClean="0"/>
              <a:t> * 10 </a:t>
            </a:r>
          </a:p>
          <a:p>
            <a:r>
              <a:rPr lang="de-DE" dirty="0" smtClean="0"/>
              <a:t>- Q5: Werte Standard</a:t>
            </a:r>
            <a:r>
              <a:rPr lang="de-DE" baseline="0" dirty="0" smtClean="0"/>
              <a:t> st</a:t>
            </a:r>
            <a:r>
              <a:rPr lang="de-DE" dirty="0" smtClean="0"/>
              <a:t>eigern +</a:t>
            </a:r>
            <a:r>
              <a:rPr lang="de-DE" baseline="0" dirty="0" smtClean="0"/>
              <a:t> Wert</a:t>
            </a:r>
            <a:r>
              <a:rPr lang="de-DE" dirty="0" smtClean="0"/>
              <a:t> Standard Beibehalten</a:t>
            </a:r>
          </a:p>
          <a:p>
            <a:r>
              <a:rPr lang="de-DE" dirty="0" smtClean="0"/>
              <a:t>- Q6:</a:t>
            </a:r>
            <a:r>
              <a:rPr lang="de-DE" baseline="0" dirty="0" smtClean="0"/>
              <a:t> Wert von „nicht ausreichend vorgesorgt, möchte mehr tun“</a:t>
            </a:r>
          </a:p>
          <a:p>
            <a:r>
              <a:rPr lang="de-DE" dirty="0" smtClean="0"/>
              <a:t>Gesamt= MW über diese drei Werte</a:t>
            </a:r>
          </a:p>
          <a:p>
            <a:r>
              <a:rPr lang="de-DE" dirty="0" smtClean="0"/>
              <a:t>Index= Gesamt * 3.16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A5B5C-0288-4147-A97C-938A220AAE52}" type="slidenum">
              <a:rPr lang="de-DE" altLang="en-US" smtClean="0"/>
              <a:pPr/>
              <a:t>6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005773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altLang="de-DE" dirty="0" smtClean="0"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7C0D78-8411-4E4A-AC81-5106F15E62C2}" type="slidenum">
              <a:rPr lang="de-DE" altLang="en-US" sz="1200"/>
              <a:pPr/>
              <a:t>7</a:t>
            </a:fld>
            <a:endParaRPr lang="de-DE" altLang="en-US" sz="1200"/>
          </a:p>
        </p:txBody>
      </p:sp>
    </p:spTree>
    <p:extLst>
      <p:ext uri="{BB962C8B-B14F-4D97-AF65-F5344CB8AC3E}">
        <p14:creationId xmlns:p14="http://schemas.microsoft.com/office/powerpoint/2010/main" val="2686023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 smtClean="0">
              <a:latin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BCB70EA-DFBB-4723-8132-36BE2EAA415C}" type="slidenum">
              <a:rPr lang="de-DE" altLang="en-US" sz="1200"/>
              <a:pPr/>
              <a:t>8</a:t>
            </a:fld>
            <a:endParaRPr lang="de-DE" altLang="en-US" sz="1200"/>
          </a:p>
        </p:txBody>
      </p:sp>
    </p:spTree>
    <p:extLst>
      <p:ext uri="{BB962C8B-B14F-4D97-AF65-F5344CB8AC3E}">
        <p14:creationId xmlns:p14="http://schemas.microsoft.com/office/powerpoint/2010/main" val="193448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 userDrawn="1"/>
        </p:nvSpPr>
        <p:spPr bwMode="auto">
          <a:xfrm>
            <a:off x="0" y="204788"/>
            <a:ext cx="9144000" cy="569912"/>
          </a:xfrm>
          <a:prstGeom prst="rect">
            <a:avLst/>
          </a:prstGeom>
          <a:solidFill>
            <a:srgbClr val="D4D9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endParaRPr lang="de-DE" altLang="de-DE" smtClean="0"/>
          </a:p>
        </p:txBody>
      </p:sp>
      <p:sp>
        <p:nvSpPr>
          <p:cNvPr id="3" name="Rectangle 1029"/>
          <p:cNvSpPr>
            <a:spLocks noChangeArrowheads="1"/>
          </p:cNvSpPr>
          <p:nvPr userDrawn="1"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0032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lang="de-DE" altLang="de-DE" sz="2800" b="1" smtClean="0"/>
          </a:p>
        </p:txBody>
      </p:sp>
      <p:sp>
        <p:nvSpPr>
          <p:cNvPr id="4" name="Rectangle 1030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32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endParaRPr lang="de-DE" altLang="de-DE" smtClean="0"/>
          </a:p>
        </p:txBody>
      </p:sp>
      <p:sp>
        <p:nvSpPr>
          <p:cNvPr id="5" name="Text Box 1032"/>
          <p:cNvSpPr txBox="1">
            <a:spLocks noChangeArrowheads="1"/>
          </p:cNvSpPr>
          <p:nvPr userDrawn="1"/>
        </p:nvSpPr>
        <p:spPr bwMode="auto">
          <a:xfrm>
            <a:off x="635000" y="6643688"/>
            <a:ext cx="64960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spcBef>
                <a:spcPct val="0"/>
              </a:spcBef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0"/>
              </a:spcBef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spcBef>
                <a:spcPct val="0"/>
              </a:spcBef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spcBef>
                <a:spcPct val="0"/>
              </a:spcBef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spcBef>
                <a:spcPct val="0"/>
              </a:spcBef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14325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800" dirty="0" smtClean="0">
                <a:solidFill>
                  <a:schemeClr val="bg1"/>
                </a:solidFill>
                <a:latin typeface="Tahoma" pitchFamily="34" charset="0"/>
                <a:cs typeface="+mn-cs"/>
              </a:rPr>
              <a:t>Klaus Morgenstern   © Deutsches Institut für Altersvorsorge</a:t>
            </a:r>
          </a:p>
        </p:txBody>
      </p:sp>
      <p:pic>
        <p:nvPicPr>
          <p:cNvPr id="6" name="Picture 1033" descr="DIA_Mehr-Altersvorsorge-Ti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" t="11101" r="816" b="5885"/>
          <a:stretch>
            <a:fillRect/>
          </a:stretch>
        </p:blipFill>
        <p:spPr bwMode="auto">
          <a:xfrm>
            <a:off x="0" y="731838"/>
            <a:ext cx="9144000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8" descr="DIA_Logo_RG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738" y="292100"/>
            <a:ext cx="24511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G:\YouGov Vorlagen\Logos\YouGov\01_für Druck aus Word, Powerpoint und Co\YouGov_RGB-GIF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076950"/>
            <a:ext cx="2246312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5023233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050228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07200" y="1485900"/>
            <a:ext cx="2057400" cy="44910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35000" y="1485900"/>
            <a:ext cx="6019800" cy="44910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504115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485900"/>
            <a:ext cx="8229600" cy="5715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635000" y="2466975"/>
            <a:ext cx="8229600" cy="3509963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  <p:extLst>
      <p:ext uri="{BB962C8B-B14F-4D97-AF65-F5344CB8AC3E}">
        <p14:creationId xmlns:p14="http://schemas.microsoft.com/office/powerpoint/2010/main" val="200227712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67722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0679570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35000" y="2466975"/>
            <a:ext cx="4038600" cy="350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26000" y="2466975"/>
            <a:ext cx="4038600" cy="350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40396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988484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161559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161575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1126021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23754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0"/>
          <p:cNvSpPr>
            <a:spLocks noChangeArrowheads="1"/>
          </p:cNvSpPr>
          <p:nvPr userDrawn="1"/>
        </p:nvSpPr>
        <p:spPr bwMode="auto">
          <a:xfrm>
            <a:off x="0" y="204788"/>
            <a:ext cx="9144000" cy="569912"/>
          </a:xfrm>
          <a:prstGeom prst="rect">
            <a:avLst/>
          </a:prstGeom>
          <a:solidFill>
            <a:srgbClr val="D4D9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endParaRPr lang="de-DE" altLang="de-DE" smtClean="0"/>
          </a:p>
        </p:txBody>
      </p:sp>
      <p:sp>
        <p:nvSpPr>
          <p:cNvPr id="1027" name="Rectangle 31"/>
          <p:cNvSpPr>
            <a:spLocks noChangeArrowheads="1"/>
          </p:cNvSpPr>
          <p:nvPr userDrawn="1"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0032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endParaRPr lang="de-DE" altLang="de-DE" sz="2800" b="1" smtClean="0"/>
          </a:p>
        </p:txBody>
      </p:sp>
      <p:sp>
        <p:nvSpPr>
          <p:cNvPr id="1028" name="Rectangle 32"/>
          <p:cNvSpPr>
            <a:spLocks noChangeArrowheads="1"/>
          </p:cNvSpPr>
          <p:nvPr userDrawn="1"/>
        </p:nvSpPr>
        <p:spPr bwMode="auto">
          <a:xfrm>
            <a:off x="635000" y="0"/>
            <a:ext cx="3870325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27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endParaRPr lang="de-DE" altLang="de-DE" smtClean="0"/>
          </a:p>
        </p:txBody>
      </p:sp>
      <p:sp>
        <p:nvSpPr>
          <p:cNvPr id="1029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85900"/>
            <a:ext cx="82296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Hier klicken, um Master-Titelformat zu bearbeiten</a:t>
            </a:r>
          </a:p>
        </p:txBody>
      </p:sp>
      <p:sp>
        <p:nvSpPr>
          <p:cNvPr id="1030" name="Rectangle 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2466975"/>
            <a:ext cx="8229600" cy="350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Hier klicken, um Master-Textformat zu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1032" name="Text Box 37"/>
          <p:cNvSpPr txBox="1">
            <a:spLocks noChangeArrowheads="1"/>
          </p:cNvSpPr>
          <p:nvPr userDrawn="1"/>
        </p:nvSpPr>
        <p:spPr bwMode="auto">
          <a:xfrm>
            <a:off x="635000" y="6643688"/>
            <a:ext cx="64960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>
            <a:lvl1pPr eaLnBrk="0" hangingPunct="0">
              <a:defRPr sz="5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Wingdings" pitchFamily="2" charset="2"/>
              <a:buChar char="§"/>
              <a:defRPr sz="5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Wingdings" pitchFamily="2" charset="2"/>
              <a:buChar char="§"/>
              <a:defRPr sz="5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Wingdings" pitchFamily="2" charset="2"/>
              <a:buChar char="§"/>
              <a:defRPr sz="5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Wingdings" pitchFamily="2" charset="2"/>
              <a:buChar char="§"/>
              <a:defRPr sz="5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800" dirty="0" smtClean="0">
                <a:solidFill>
                  <a:schemeClr val="bg1"/>
                </a:solidFill>
                <a:latin typeface="Tahoma" pitchFamily="34" charset="0"/>
                <a:cs typeface="+mn-cs"/>
              </a:rPr>
              <a:t>Klaus Morgenstern   © Deutsches Institut für Altersvorsorge</a:t>
            </a:r>
          </a:p>
        </p:txBody>
      </p:sp>
      <p:sp>
        <p:nvSpPr>
          <p:cNvPr id="1033" name="Rectangle 3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32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chemeClr val="tx2"/>
              </a:buClr>
              <a:buSzPct val="125000"/>
              <a:buFont typeface="Wingdings" pitchFamily="2" charset="2"/>
              <a:buChar char="§"/>
              <a:defRPr/>
            </a:pPr>
            <a:endParaRPr lang="de-DE" altLang="de-DE" smtClean="0"/>
          </a:p>
        </p:txBody>
      </p:sp>
      <p:sp>
        <p:nvSpPr>
          <p:cNvPr id="1063" name="Text Box 39"/>
          <p:cNvSpPr txBox="1">
            <a:spLocks noChangeArrowheads="1"/>
          </p:cNvSpPr>
          <p:nvPr userDrawn="1"/>
        </p:nvSpPr>
        <p:spPr bwMode="auto">
          <a:xfrm>
            <a:off x="1428750" y="304800"/>
            <a:ext cx="38862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spcBef>
                <a:spcPct val="0"/>
              </a:spcBef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spcBef>
                <a:spcPct val="0"/>
              </a:spcBef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spcBef>
                <a:spcPct val="0"/>
              </a:spcBef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spcBef>
                <a:spcPct val="0"/>
              </a:spcBef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5000"/>
              </a:lnSpc>
              <a:defRPr/>
            </a:pPr>
            <a:r>
              <a:rPr lang="de-DE" altLang="de-DE" sz="1000" b="1" dirty="0" smtClean="0">
                <a:solidFill>
                  <a:srgbClr val="003279"/>
                </a:solidFill>
                <a:latin typeface="Tahoma" pitchFamily="34" charset="0"/>
                <a:cs typeface="+mn-cs"/>
              </a:rPr>
              <a:t>DIA Deutschland-Trend-Vorsorge 4. Quartal/2016</a:t>
            </a:r>
          </a:p>
        </p:txBody>
      </p:sp>
      <p:pic>
        <p:nvPicPr>
          <p:cNvPr id="1034" name="Picture 41" descr="DIA_Mehr-Altersv_klein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67"/>
          <a:stretch>
            <a:fillRect/>
          </a:stretch>
        </p:blipFill>
        <p:spPr bwMode="auto">
          <a:xfrm>
            <a:off x="0" y="230188"/>
            <a:ext cx="14208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35"/>
          <p:cNvSpPr txBox="1">
            <a:spLocks noChangeArrowheads="1"/>
          </p:cNvSpPr>
          <p:nvPr userDrawn="1"/>
        </p:nvSpPr>
        <p:spPr bwMode="auto">
          <a:xfrm>
            <a:off x="5992813" y="6646863"/>
            <a:ext cx="29718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>
            <a:spAutoFit/>
          </a:bodyPr>
          <a:lstStyle>
            <a:lvl1pPr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A2FA7B74-B5D9-4A83-8D8C-7310B3537D97}" type="slidenum">
              <a:rPr lang="de-DE" altLang="de-DE" sz="800">
                <a:solidFill>
                  <a:schemeClr val="bg1"/>
                </a:solidFill>
                <a:latin typeface="Tahoma" panose="020B0604030504040204" pitchFamily="34" charset="0"/>
              </a:rPr>
              <a:pPr algn="r"/>
              <a:t>‹Nr.›</a:t>
            </a:fld>
            <a:endParaRPr lang="de-DE" altLang="de-DE" sz="80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pic>
        <p:nvPicPr>
          <p:cNvPr id="2" name="Grafik 18" descr="DIA_Logo_RGB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738" y="292100"/>
            <a:ext cx="24511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38" r:id="rId2"/>
    <p:sldLayoutId id="2147484539" r:id="rId3"/>
    <p:sldLayoutId id="2147484540" r:id="rId4"/>
    <p:sldLayoutId id="2147484541" r:id="rId5"/>
    <p:sldLayoutId id="2147484542" r:id="rId6"/>
    <p:sldLayoutId id="2147484543" r:id="rId7"/>
    <p:sldLayoutId id="2147484544" r:id="rId8"/>
    <p:sldLayoutId id="2147484545" r:id="rId9"/>
    <p:sldLayoutId id="2147484546" r:id="rId10"/>
    <p:sldLayoutId id="2147484547" r:id="rId11"/>
    <p:sldLayoutId id="2147484548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MetaPlusBold-Roman" pitchFamily="34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238125" indent="-236538" algn="l" rtl="0" eaLnBrk="0" fontAlgn="base" hangingPunct="0">
        <a:spcBef>
          <a:spcPct val="7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2pPr>
      <a:lvl3pPr marL="514350" indent="-274638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govpanel.d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ChangeArrowheads="1"/>
          </p:cNvSpPr>
          <p:nvPr/>
        </p:nvSpPr>
        <p:spPr bwMode="auto">
          <a:xfrm>
            <a:off x="514350" y="1895475"/>
            <a:ext cx="83534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/>
          <a:lstStyle/>
          <a:p>
            <a:pPr eaLnBrk="0" hangingPunct="0">
              <a:lnSpc>
                <a:spcPct val="130000"/>
              </a:lnSpc>
              <a:defRPr/>
            </a:pPr>
            <a:r>
              <a:rPr lang="de-DE" altLang="de-DE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Der DIA Deutschland-Trend-Vorsorge </a:t>
            </a:r>
            <a:br>
              <a:rPr lang="de-DE" altLang="de-DE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</a:br>
            <a:r>
              <a:rPr lang="de-DE" altLang="de-DE" sz="1800" b="1" dirty="0">
                <a:solidFill>
                  <a:schemeClr val="bg1"/>
                </a:solidFill>
                <a:latin typeface="Arial" charset="0"/>
                <a:cs typeface="+mn-cs"/>
              </a:rPr>
              <a:t>Einstellungen zur Altersvorsorge </a:t>
            </a:r>
            <a:br>
              <a:rPr lang="de-DE" altLang="de-DE" sz="1800" b="1" dirty="0">
                <a:solidFill>
                  <a:schemeClr val="bg1"/>
                </a:solidFill>
                <a:latin typeface="Arial" charset="0"/>
                <a:cs typeface="+mn-cs"/>
              </a:rPr>
            </a:br>
            <a:endParaRPr lang="de-DE" altLang="de-DE" sz="1800" b="1" dirty="0">
              <a:solidFill>
                <a:schemeClr val="bg1"/>
              </a:solidFill>
              <a:latin typeface="Arial" charset="0"/>
              <a:cs typeface="+mn-cs"/>
            </a:endParaRPr>
          </a:p>
          <a:p>
            <a:pPr eaLnBrk="0" hangingPunct="0">
              <a:lnSpc>
                <a:spcPct val="130000"/>
              </a:lnSpc>
              <a:defRPr/>
            </a:pPr>
            <a:r>
              <a:rPr lang="de-DE" altLang="de-DE" sz="1800" b="1" dirty="0">
                <a:solidFill>
                  <a:schemeClr val="bg1"/>
                </a:solidFill>
                <a:latin typeface="Arial" charset="0"/>
                <a:cs typeface="+mn-cs"/>
              </a:rPr>
              <a:t>Köln, </a:t>
            </a:r>
            <a:r>
              <a:rPr lang="de-DE" altLang="de-DE" sz="1800" b="1" dirty="0" smtClean="0">
                <a:solidFill>
                  <a:schemeClr val="bg1"/>
                </a:solidFill>
                <a:latin typeface="Arial" charset="0"/>
                <a:cs typeface="+mn-cs"/>
              </a:rPr>
              <a:t>6. Januar 2016</a:t>
            </a:r>
            <a:endParaRPr lang="de-DE" altLang="de-DE" sz="1800" b="1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638175" y="5772150"/>
            <a:ext cx="652621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800" b="1" dirty="0">
                <a:solidFill>
                  <a:schemeClr val="bg1"/>
                </a:solidFill>
                <a:latin typeface="Tahoma" panose="020B0604030504040204" pitchFamily="34" charset="0"/>
              </a:rPr>
              <a:t>Klaus Morgenstern</a:t>
            </a:r>
            <a:r>
              <a:rPr lang="de-DE" altLang="de-DE" sz="1800" dirty="0">
                <a:solidFill>
                  <a:schemeClr val="bg1"/>
                </a:solidFill>
                <a:latin typeface="Tahoma" panose="020B0604030504040204" pitchFamily="34" charset="0"/>
              </a:rPr>
              <a:t/>
            </a:r>
            <a:br>
              <a:rPr lang="de-DE" altLang="de-DE" sz="1800" dirty="0">
                <a:solidFill>
                  <a:schemeClr val="bg1"/>
                </a:solidFill>
                <a:latin typeface="Tahoma" panose="020B0604030504040204" pitchFamily="34" charset="0"/>
              </a:rPr>
            </a:br>
            <a:r>
              <a:rPr lang="de-DE" altLang="de-DE" sz="1800" dirty="0">
                <a:solidFill>
                  <a:schemeClr val="bg1"/>
                </a:solidFill>
                <a:latin typeface="Tahoma" panose="020B0604030504040204" pitchFamily="34" charset="0"/>
              </a:rPr>
              <a:t>Deutsches Institut für Altersvorsorge, Berlin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1800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800" b="1" dirty="0" smtClean="0">
                <a:solidFill>
                  <a:schemeClr val="bg1"/>
                </a:solidFill>
              </a:rPr>
              <a:t>Peter Mannott</a:t>
            </a:r>
            <a:endParaRPr lang="de-DE" altLang="de-DE" sz="1800" b="1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800" dirty="0" err="1">
                <a:solidFill>
                  <a:schemeClr val="bg1"/>
                </a:solidFill>
              </a:rPr>
              <a:t>YouGov</a:t>
            </a:r>
            <a:r>
              <a:rPr lang="de-DE" altLang="de-DE" sz="1800" dirty="0">
                <a:solidFill>
                  <a:schemeClr val="bg1"/>
                </a:solidFill>
              </a:rPr>
              <a:t>, Köln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3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de-DE" altLang="de-DE" sz="1800" b="1" dirty="0">
              <a:solidFill>
                <a:schemeClr val="bg1"/>
              </a:solidFill>
            </a:endParaRPr>
          </a:p>
        </p:txBody>
      </p:sp>
      <p:sp>
        <p:nvSpPr>
          <p:cNvPr id="137230" name="AutoShape 14"/>
          <p:cNvSpPr>
            <a:spLocks noChangeArrowheads="1"/>
          </p:cNvSpPr>
          <p:nvPr/>
        </p:nvSpPr>
        <p:spPr bwMode="auto">
          <a:xfrm>
            <a:off x="461963" y="3951288"/>
            <a:ext cx="4927600" cy="538162"/>
          </a:xfrm>
          <a:prstGeom prst="roundRect">
            <a:avLst>
              <a:gd name="adj" fmla="val 15130"/>
            </a:avLst>
          </a:prstGeom>
          <a:solidFill>
            <a:srgbClr val="FFFFFF">
              <a:alpha val="30000"/>
            </a:srgbClr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eaLnBrk="0" hangingPunct="0">
              <a:lnSpc>
                <a:spcPct val="130000"/>
              </a:lnSpc>
              <a:defRPr/>
            </a:pPr>
            <a:r>
              <a:rPr lang="de-DE" altLang="de-DE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24. </a:t>
            </a:r>
            <a:r>
              <a:rPr lang="de-DE" altLang="de-DE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Befragungswelle 4. Quartal </a:t>
            </a:r>
            <a:r>
              <a:rPr lang="de-DE" altLang="de-DE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2016</a:t>
            </a:r>
            <a:endParaRPr lang="de-DE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735013" y="1993900"/>
            <a:ext cx="7948612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/>
              <a:t>Der DIA Deutschland-Trend-Vorsorge wird seit 2013 im vierten Quartal eines Jahres erhoben und der interessierten Fachöffentlichkeit kostenfrei zur Verfügung gestellt.</a:t>
            </a:r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/>
              <a:t>Wenn Sie an einem Bezug der Ergebnisse interessiert sind, wenden Sie sich bitte an: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>
          <a:xfrm>
            <a:off x="635000" y="1257300"/>
            <a:ext cx="8229600" cy="57150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2000" b="1" smtClean="0"/>
              <a:t>DIA-Vorsorge-Index</a:t>
            </a:r>
          </a:p>
        </p:txBody>
      </p:sp>
      <p:sp>
        <p:nvSpPr>
          <p:cNvPr id="12292" name="Rectangle 19"/>
          <p:cNvSpPr>
            <a:spLocks noChangeArrowheads="1"/>
          </p:cNvSpPr>
          <p:nvPr/>
        </p:nvSpPr>
        <p:spPr bwMode="auto">
          <a:xfrm>
            <a:off x="1425575" y="765175"/>
            <a:ext cx="7696200" cy="379413"/>
          </a:xfrm>
          <a:prstGeom prst="rect">
            <a:avLst/>
          </a:prstGeom>
          <a:solidFill>
            <a:schemeClr val="bg1">
              <a:alpha val="89803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800" b="1">
                <a:solidFill>
                  <a:schemeClr val="tx2"/>
                </a:solidFill>
              </a:rPr>
              <a:t>Kontakt</a:t>
            </a:r>
          </a:p>
        </p:txBody>
      </p:sp>
      <p:sp>
        <p:nvSpPr>
          <p:cNvPr id="12293" name="AutoShape 13"/>
          <p:cNvSpPr>
            <a:spLocks noChangeArrowheads="1"/>
          </p:cNvSpPr>
          <p:nvPr/>
        </p:nvSpPr>
        <p:spPr bwMode="auto">
          <a:xfrm>
            <a:off x="1171575" y="3752850"/>
            <a:ext cx="3876675" cy="2619375"/>
          </a:xfrm>
          <a:prstGeom prst="roundRect">
            <a:avLst>
              <a:gd name="adj" fmla="val 9597"/>
            </a:avLst>
          </a:prstGeom>
          <a:solidFill>
            <a:srgbClr val="D4D9EA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400" b="1"/>
              <a:t>DIA Deutsches Institut für Altersvorsorge</a:t>
            </a:r>
          </a:p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400"/>
              <a:t>Klaus Morgenstern</a:t>
            </a:r>
          </a:p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400"/>
              <a:t>Charlottenstraße 68</a:t>
            </a:r>
          </a:p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400"/>
              <a:t>10117 Berlin</a:t>
            </a:r>
          </a:p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400"/>
              <a:t>morgenstern@dia-vorsorge.de</a:t>
            </a:r>
          </a:p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400"/>
              <a:t>Tel: 030 201 88583</a:t>
            </a:r>
          </a:p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400"/>
              <a:t>www.dia-vorsorge.de</a:t>
            </a:r>
          </a:p>
        </p:txBody>
      </p:sp>
      <p:sp>
        <p:nvSpPr>
          <p:cNvPr id="12294" name="Rectangle 10"/>
          <p:cNvSpPr>
            <a:spLocks noChangeArrowheads="1"/>
          </p:cNvSpPr>
          <p:nvPr/>
        </p:nvSpPr>
        <p:spPr bwMode="auto">
          <a:xfrm>
            <a:off x="1425575" y="768350"/>
            <a:ext cx="500063" cy="3762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 b="1">
              <a:solidFill>
                <a:schemeClr val="bg1"/>
              </a:solidFill>
            </a:endParaRP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565150" y="1684338"/>
            <a:ext cx="8183563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A7A9AC"/>
                </a:solidFill>
              </a:rPr>
              <a:t>Reporting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1266825"/>
            <a:ext cx="8229600" cy="573088"/>
          </a:xfrm>
        </p:spPr>
        <p:txBody>
          <a:bodyPr/>
          <a:lstStyle/>
          <a:p>
            <a:r>
              <a:rPr lang="de-DE" altLang="de-DE" sz="2000" b="1" dirty="0" smtClean="0"/>
              <a:t>Der DIA Deutschland-Trend-Vorsorge liegt im 4. Quartal 2016 bei 101 Punkten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69913" y="2495550"/>
            <a:ext cx="7948612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1400">
              <a:solidFill>
                <a:srgbClr val="FF0000"/>
              </a:solidFill>
            </a:endParaRPr>
          </a:p>
        </p:txBody>
      </p:sp>
      <p:sp>
        <p:nvSpPr>
          <p:cNvPr id="4100" name="Rectangle 19"/>
          <p:cNvSpPr>
            <a:spLocks noChangeArrowheads="1"/>
          </p:cNvSpPr>
          <p:nvPr/>
        </p:nvSpPr>
        <p:spPr bwMode="auto">
          <a:xfrm>
            <a:off x="1412875" y="765175"/>
            <a:ext cx="7740650" cy="379413"/>
          </a:xfrm>
          <a:prstGeom prst="rect">
            <a:avLst/>
          </a:prstGeom>
          <a:solidFill>
            <a:schemeClr val="bg1">
              <a:alpha val="89803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800" b="1">
                <a:solidFill>
                  <a:schemeClr val="tx2"/>
                </a:solidFill>
              </a:rPr>
              <a:t>Das Wichtigste auf einen Blick</a:t>
            </a:r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1425575" y="768350"/>
            <a:ext cx="500063" cy="3762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 b="1">
              <a:solidFill>
                <a:schemeClr val="bg1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663575" y="2051050"/>
            <a:ext cx="7948613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Clr>
                <a:srgbClr val="003279"/>
              </a:buClr>
              <a:buSzPct val="125000"/>
              <a:buFont typeface="Wingdings" panose="05000000000000000000" pitchFamily="2" charset="2"/>
              <a:buChar char="§"/>
            </a:pPr>
            <a:r>
              <a:rPr lang="de-DE" altLang="de-DE" sz="1400" dirty="0">
                <a:solidFill>
                  <a:srgbClr val="000000"/>
                </a:solidFill>
              </a:rPr>
              <a:t>Das Vertrauen in die Sicherheit der </a:t>
            </a:r>
            <a:r>
              <a:rPr lang="de-DE" altLang="de-DE" sz="1400" dirty="0" smtClean="0">
                <a:solidFill>
                  <a:srgbClr val="000000"/>
                </a:solidFill>
              </a:rPr>
              <a:t>betrieblichen und </a:t>
            </a:r>
            <a:r>
              <a:rPr lang="de-DE" altLang="de-DE" sz="1400" dirty="0">
                <a:solidFill>
                  <a:srgbClr val="000000"/>
                </a:solidFill>
              </a:rPr>
              <a:t>privaten </a:t>
            </a:r>
            <a:r>
              <a:rPr lang="de-DE" altLang="de-DE" sz="1400" dirty="0" smtClean="0">
                <a:solidFill>
                  <a:srgbClr val="000000"/>
                </a:solidFill>
              </a:rPr>
              <a:t>Altersvorsorge </a:t>
            </a:r>
            <a:r>
              <a:rPr lang="de-DE" altLang="de-DE" sz="1400" dirty="0">
                <a:solidFill>
                  <a:srgbClr val="000000"/>
                </a:solidFill>
              </a:rPr>
              <a:t>ist im Vergleich zum vierten Quartal </a:t>
            </a:r>
            <a:r>
              <a:rPr lang="de-DE" altLang="de-DE" sz="1400" dirty="0" smtClean="0">
                <a:solidFill>
                  <a:srgbClr val="000000"/>
                </a:solidFill>
              </a:rPr>
              <a:t>2015 deutlich abgesunken. </a:t>
            </a:r>
            <a:r>
              <a:rPr lang="de-DE" altLang="de-DE" sz="1400" dirty="0">
                <a:solidFill>
                  <a:srgbClr val="000000"/>
                </a:solidFill>
              </a:rPr>
              <a:t>Die </a:t>
            </a:r>
            <a:r>
              <a:rPr lang="de-DE" altLang="de-DE" sz="1400" dirty="0" smtClean="0">
                <a:solidFill>
                  <a:srgbClr val="000000"/>
                </a:solidFill>
              </a:rPr>
              <a:t>Befragten stuften die Sicherheit </a:t>
            </a:r>
            <a:r>
              <a:rPr lang="de-DE" altLang="de-DE" sz="1400" dirty="0">
                <a:solidFill>
                  <a:srgbClr val="000000"/>
                </a:solidFill>
              </a:rPr>
              <a:t>der </a:t>
            </a:r>
            <a:r>
              <a:rPr lang="de-DE" altLang="de-DE" sz="1400" dirty="0" smtClean="0">
                <a:solidFill>
                  <a:srgbClr val="000000"/>
                </a:solidFill>
              </a:rPr>
              <a:t>gesetzlichen Vorsorge 2016 im Vergleich zum Vorjahr als </a:t>
            </a:r>
            <a:r>
              <a:rPr lang="de-DE" altLang="de-DE" sz="1400" dirty="0">
                <a:solidFill>
                  <a:srgbClr val="000000"/>
                </a:solidFill>
              </a:rPr>
              <a:t>deutlich weniger </a:t>
            </a:r>
            <a:r>
              <a:rPr lang="de-DE" altLang="de-DE" sz="1400" dirty="0" smtClean="0">
                <a:solidFill>
                  <a:srgbClr val="000000"/>
                </a:solidFill>
              </a:rPr>
              <a:t>sicher ein</a:t>
            </a:r>
            <a:r>
              <a:rPr lang="de-DE" altLang="de-DE" sz="1400" dirty="0">
                <a:solidFill>
                  <a:srgbClr val="000000"/>
                </a:solidFill>
              </a:rPr>
              <a:t>. </a:t>
            </a:r>
            <a:r>
              <a:rPr lang="de-DE" altLang="de-DE" sz="1400" dirty="0" smtClean="0">
                <a:solidFill>
                  <a:srgbClr val="000000"/>
                </a:solidFill>
              </a:rPr>
              <a:t>Noch immer verweilt </a:t>
            </a:r>
            <a:r>
              <a:rPr lang="de-DE" altLang="de-DE" sz="1400" dirty="0">
                <a:solidFill>
                  <a:srgbClr val="000000"/>
                </a:solidFill>
              </a:rPr>
              <a:t>das Vertrauen in die Sicherheit der gesetzlichen Vorsorge unterhalb dem Niveau der betrieblichen und privaten Vorsorge.</a:t>
            </a:r>
            <a:r>
              <a:rPr lang="de-DE" altLang="de-DE" sz="1400" b="1" dirty="0">
                <a:solidFill>
                  <a:srgbClr val="A50021"/>
                </a:solidFill>
              </a:rPr>
              <a:t> </a:t>
            </a:r>
            <a:endParaRPr lang="de-DE" altLang="de-DE" sz="1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40000"/>
              </a:spcBef>
              <a:buClr>
                <a:srgbClr val="003279"/>
              </a:buClr>
              <a:buSzPct val="125000"/>
              <a:buFont typeface="Wingdings" panose="05000000000000000000" pitchFamily="2" charset="2"/>
              <a:buChar char="§"/>
            </a:pPr>
            <a:r>
              <a:rPr lang="de-DE" altLang="de-DE" sz="1400" dirty="0">
                <a:solidFill>
                  <a:srgbClr val="000000"/>
                </a:solidFill>
              </a:rPr>
              <a:t>Der Anteil an Befragten, welche </a:t>
            </a:r>
            <a:r>
              <a:rPr lang="de-DE" altLang="de-DE" sz="1400" dirty="0" smtClean="0">
                <a:solidFill>
                  <a:srgbClr val="000000"/>
                </a:solidFill>
              </a:rPr>
              <a:t>befürchten, </a:t>
            </a:r>
            <a:r>
              <a:rPr lang="de-DE" altLang="de-DE" sz="1400" dirty="0">
                <a:solidFill>
                  <a:srgbClr val="000000"/>
                </a:solidFill>
              </a:rPr>
              <a:t>den Lebensstandard im Alter senken zu müssen, bleibt </a:t>
            </a:r>
            <a:r>
              <a:rPr lang="de-DE" altLang="de-DE" sz="1400" dirty="0" smtClean="0">
                <a:solidFill>
                  <a:srgbClr val="000000"/>
                </a:solidFill>
              </a:rPr>
              <a:t>weiterhin </a:t>
            </a:r>
            <a:r>
              <a:rPr lang="de-DE" altLang="de-DE" sz="1400" dirty="0">
                <a:solidFill>
                  <a:srgbClr val="000000"/>
                </a:solidFill>
              </a:rPr>
              <a:t>auf einem hohen </a:t>
            </a:r>
            <a:r>
              <a:rPr lang="de-DE" altLang="de-DE" sz="1400" dirty="0" smtClean="0">
                <a:solidFill>
                  <a:srgbClr val="000000"/>
                </a:solidFill>
              </a:rPr>
              <a:t>Niveau und nimmt dabei im </a:t>
            </a:r>
            <a:r>
              <a:rPr lang="de-DE" altLang="de-DE" sz="1400" dirty="0">
                <a:solidFill>
                  <a:srgbClr val="000000"/>
                </a:solidFill>
              </a:rPr>
              <a:t>Vergleich zum 4. Quartal </a:t>
            </a:r>
            <a:r>
              <a:rPr lang="de-DE" altLang="de-DE" sz="1400" dirty="0" smtClean="0">
                <a:solidFill>
                  <a:srgbClr val="000000"/>
                </a:solidFill>
              </a:rPr>
              <a:t>2015 sogar noch zu. Der </a:t>
            </a:r>
            <a:r>
              <a:rPr lang="de-DE" altLang="de-DE" sz="1400" dirty="0">
                <a:solidFill>
                  <a:srgbClr val="000000"/>
                </a:solidFill>
              </a:rPr>
              <a:t>Anteil an denjenigen, welche die Erwartung haben, ihren Lebensstandard im Alter beibehalten zu </a:t>
            </a:r>
            <a:r>
              <a:rPr lang="de-DE" altLang="de-DE" sz="1400" dirty="0" smtClean="0">
                <a:solidFill>
                  <a:srgbClr val="000000"/>
                </a:solidFill>
              </a:rPr>
              <a:t>können, sinkt entsprechend.</a:t>
            </a:r>
            <a:endParaRPr lang="de-DE" altLang="de-DE" sz="1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40000"/>
              </a:spcBef>
              <a:buClr>
                <a:srgbClr val="003279"/>
              </a:buClr>
              <a:buSzPct val="125000"/>
              <a:buFont typeface="Wingdings" panose="05000000000000000000" pitchFamily="2" charset="2"/>
              <a:buChar char="§"/>
            </a:pPr>
            <a:r>
              <a:rPr lang="de-DE" altLang="de-DE" sz="1400" dirty="0">
                <a:solidFill>
                  <a:srgbClr val="000000"/>
                </a:solidFill>
              </a:rPr>
              <a:t>Eine Bereitschaft, die Vorsorgelücke zu schließen, </a:t>
            </a:r>
            <a:r>
              <a:rPr lang="de-DE" altLang="de-DE" sz="1400" dirty="0" smtClean="0">
                <a:solidFill>
                  <a:srgbClr val="000000"/>
                </a:solidFill>
              </a:rPr>
              <a:t>weist </a:t>
            </a:r>
            <a:r>
              <a:rPr lang="de-DE" altLang="de-DE" sz="1400" dirty="0">
                <a:solidFill>
                  <a:srgbClr val="000000"/>
                </a:solidFill>
              </a:rPr>
              <a:t>im aktuellen </a:t>
            </a:r>
            <a:r>
              <a:rPr lang="de-DE" altLang="de-DE" sz="1400" dirty="0" smtClean="0">
                <a:solidFill>
                  <a:srgbClr val="000000"/>
                </a:solidFill>
              </a:rPr>
              <a:t>Quartal ein gutes Viertel (27%) der </a:t>
            </a:r>
            <a:r>
              <a:rPr lang="de-DE" altLang="de-DE" sz="1400" dirty="0">
                <a:solidFill>
                  <a:srgbClr val="000000"/>
                </a:solidFill>
              </a:rPr>
              <a:t>Befragten auf. </a:t>
            </a:r>
            <a:r>
              <a:rPr lang="de-DE" altLang="de-DE" sz="1400" dirty="0" smtClean="0">
                <a:solidFill>
                  <a:srgbClr val="000000"/>
                </a:solidFill>
              </a:rPr>
              <a:t>Das Niveau bleibt damit fast konstant zum </a:t>
            </a:r>
            <a:r>
              <a:rPr lang="de-DE" altLang="de-DE" sz="1400" dirty="0">
                <a:solidFill>
                  <a:srgbClr val="000000"/>
                </a:solidFill>
              </a:rPr>
              <a:t>Vorjahr. </a:t>
            </a:r>
            <a:r>
              <a:rPr lang="de-DE" altLang="de-DE" sz="1400" dirty="0" smtClean="0">
                <a:solidFill>
                  <a:srgbClr val="000000"/>
                </a:solidFill>
              </a:rPr>
              <a:t>Auch empfinden </a:t>
            </a:r>
            <a:r>
              <a:rPr lang="de-DE" altLang="de-DE" sz="1400" dirty="0">
                <a:solidFill>
                  <a:srgbClr val="000000"/>
                </a:solidFill>
              </a:rPr>
              <a:t>in </a:t>
            </a:r>
            <a:r>
              <a:rPr lang="de-DE" altLang="de-DE" sz="1400" dirty="0" smtClean="0">
                <a:solidFill>
                  <a:srgbClr val="000000"/>
                </a:solidFill>
              </a:rPr>
              <a:t>2016 nahezu vergleichbar viele Befragte wie in 2015, für </a:t>
            </a:r>
            <a:r>
              <a:rPr lang="de-DE" altLang="de-DE" sz="1400" dirty="0">
                <a:solidFill>
                  <a:srgbClr val="000000"/>
                </a:solidFill>
              </a:rPr>
              <a:t>Ihre Altersvorsorge genügend unternommen </a:t>
            </a:r>
            <a:r>
              <a:rPr lang="de-DE" altLang="de-DE" sz="1400" dirty="0" smtClean="0">
                <a:solidFill>
                  <a:srgbClr val="000000"/>
                </a:solidFill>
              </a:rPr>
              <a:t>zu haben</a:t>
            </a:r>
            <a:r>
              <a:rPr lang="de-DE" altLang="de-DE" sz="1400" dirty="0">
                <a:solidFill>
                  <a:srgbClr val="000000"/>
                </a:solidFill>
              </a:rPr>
              <a:t>. </a:t>
            </a:r>
            <a:r>
              <a:rPr lang="de-DE" altLang="de-DE" sz="1400" dirty="0" smtClean="0">
                <a:solidFill>
                  <a:srgbClr val="000000"/>
                </a:solidFill>
              </a:rPr>
              <a:t>Mit 43 Prozent der Befragten sehen im Vergleich zum </a:t>
            </a:r>
            <a:r>
              <a:rPr lang="de-DE" altLang="de-DE" sz="1400" dirty="0">
                <a:solidFill>
                  <a:srgbClr val="000000"/>
                </a:solidFill>
              </a:rPr>
              <a:t>4. Quartal </a:t>
            </a:r>
            <a:r>
              <a:rPr lang="de-DE" altLang="de-DE" sz="1400" dirty="0" smtClean="0">
                <a:solidFill>
                  <a:srgbClr val="000000"/>
                </a:solidFill>
              </a:rPr>
              <a:t>2015 etwas mehr Befragte ihre </a:t>
            </a:r>
            <a:r>
              <a:rPr lang="de-DE" altLang="de-DE" sz="1400" dirty="0">
                <a:solidFill>
                  <a:srgbClr val="000000"/>
                </a:solidFill>
              </a:rPr>
              <a:t>Vorsorgelücke </a:t>
            </a:r>
            <a:r>
              <a:rPr lang="de-DE" altLang="de-DE" sz="1400" dirty="0" smtClean="0">
                <a:solidFill>
                  <a:srgbClr val="000000"/>
                </a:solidFill>
              </a:rPr>
              <a:t>als noch </a:t>
            </a:r>
            <a:r>
              <a:rPr lang="de-DE" altLang="de-DE" sz="1400" dirty="0">
                <a:solidFill>
                  <a:srgbClr val="000000"/>
                </a:solidFill>
              </a:rPr>
              <a:t>nicht </a:t>
            </a:r>
            <a:r>
              <a:rPr lang="de-DE" altLang="de-DE" sz="1400" dirty="0" smtClean="0">
                <a:solidFill>
                  <a:srgbClr val="000000"/>
                </a:solidFill>
              </a:rPr>
              <a:t>für geschlossen </a:t>
            </a:r>
            <a:r>
              <a:rPr lang="de-DE" altLang="de-DE" sz="1400" dirty="0">
                <a:solidFill>
                  <a:srgbClr val="000000"/>
                </a:solidFill>
              </a:rPr>
              <a:t>an, können bzw. möchten in den nächsten 12 Monaten </a:t>
            </a:r>
            <a:r>
              <a:rPr lang="de-DE" altLang="de-DE" sz="1400" dirty="0" smtClean="0">
                <a:solidFill>
                  <a:srgbClr val="000000"/>
                </a:solidFill>
              </a:rPr>
              <a:t>jedoch auch </a:t>
            </a:r>
            <a:r>
              <a:rPr lang="de-DE" altLang="de-DE" sz="1400" dirty="0">
                <a:solidFill>
                  <a:srgbClr val="000000"/>
                </a:solidFill>
              </a:rPr>
              <a:t>nicht mehr für ihre Vorsorge unternehmen. </a:t>
            </a:r>
          </a:p>
          <a:p>
            <a:pPr eaLnBrk="1" hangingPunct="1">
              <a:spcBef>
                <a:spcPct val="40000"/>
              </a:spcBef>
              <a:buClr>
                <a:srgbClr val="003279"/>
              </a:buClr>
              <a:buSzPct val="125000"/>
              <a:buFont typeface="Wingdings" panose="05000000000000000000" pitchFamily="2" charset="2"/>
              <a:buChar char="§"/>
            </a:pPr>
            <a:r>
              <a:rPr lang="de-DE" altLang="de-DE" sz="1400" dirty="0">
                <a:solidFill>
                  <a:srgbClr val="000000"/>
                </a:solidFill>
              </a:rPr>
              <a:t>Der DIA Deutschland-Trend-Vorsorge liegt im 4. Quartal </a:t>
            </a:r>
            <a:r>
              <a:rPr lang="de-DE" altLang="de-DE" sz="1400" dirty="0" smtClean="0">
                <a:solidFill>
                  <a:srgbClr val="000000"/>
                </a:solidFill>
              </a:rPr>
              <a:t>2016 </a:t>
            </a:r>
            <a:r>
              <a:rPr lang="de-DE" altLang="de-DE" sz="1400" dirty="0">
                <a:solidFill>
                  <a:srgbClr val="000000"/>
                </a:solidFill>
              </a:rPr>
              <a:t>bei </a:t>
            </a:r>
            <a:r>
              <a:rPr lang="de-DE" altLang="de-DE" sz="1400" dirty="0" smtClean="0">
                <a:solidFill>
                  <a:srgbClr val="000000"/>
                </a:solidFill>
              </a:rPr>
              <a:t>101 </a:t>
            </a:r>
            <a:r>
              <a:rPr lang="de-DE" altLang="de-DE" sz="1400" dirty="0">
                <a:solidFill>
                  <a:srgbClr val="000000"/>
                </a:solidFill>
              </a:rPr>
              <a:t>Punkten. Dieser </a:t>
            </a:r>
            <a:r>
              <a:rPr lang="de-DE" altLang="de-DE" sz="1400" dirty="0" smtClean="0">
                <a:solidFill>
                  <a:srgbClr val="000000"/>
                </a:solidFill>
              </a:rPr>
              <a:t>besonders niedrige Wert </a:t>
            </a:r>
            <a:r>
              <a:rPr lang="de-DE" altLang="de-DE" sz="1400" dirty="0">
                <a:solidFill>
                  <a:srgbClr val="000000"/>
                </a:solidFill>
              </a:rPr>
              <a:t>ist </a:t>
            </a:r>
            <a:r>
              <a:rPr lang="de-DE" altLang="de-DE" sz="1400" dirty="0" smtClean="0">
                <a:solidFill>
                  <a:srgbClr val="000000"/>
                </a:solidFill>
              </a:rPr>
              <a:t>auf </a:t>
            </a:r>
            <a:r>
              <a:rPr lang="de-DE" altLang="de-DE" sz="1400" dirty="0">
                <a:solidFill>
                  <a:srgbClr val="000000"/>
                </a:solidFill>
              </a:rPr>
              <a:t>einen im Zeitvergleich </a:t>
            </a:r>
            <a:r>
              <a:rPr lang="de-DE" altLang="de-DE" sz="1400" dirty="0" smtClean="0">
                <a:solidFill>
                  <a:srgbClr val="000000"/>
                </a:solidFill>
              </a:rPr>
              <a:t>Verschlechterung vor allem bei </a:t>
            </a:r>
            <a:r>
              <a:rPr lang="de-DE" altLang="de-DE" sz="1400" dirty="0">
                <a:solidFill>
                  <a:srgbClr val="000000"/>
                </a:solidFill>
              </a:rPr>
              <a:t>den Dimensionen </a:t>
            </a:r>
            <a:r>
              <a:rPr lang="de-DE" altLang="de-DE" sz="1400" dirty="0" smtClean="0">
                <a:solidFill>
                  <a:srgbClr val="000000"/>
                </a:solidFill>
              </a:rPr>
              <a:t>„Vertrauen“ </a:t>
            </a:r>
            <a:r>
              <a:rPr lang="de-DE" altLang="de-DE" sz="1400" dirty="0">
                <a:solidFill>
                  <a:srgbClr val="000000"/>
                </a:solidFill>
              </a:rPr>
              <a:t>und „Erwartungen“ zurückzuführen.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3"/>
          <p:cNvSpPr>
            <a:spLocks noChangeArrowheads="1"/>
          </p:cNvSpPr>
          <p:nvPr/>
        </p:nvSpPr>
        <p:spPr bwMode="invGray">
          <a:xfrm>
            <a:off x="923925" y="2027238"/>
            <a:ext cx="7699375" cy="3949700"/>
          </a:xfrm>
          <a:prstGeom prst="roundRect">
            <a:avLst>
              <a:gd name="adj" fmla="val 2810"/>
            </a:avLst>
          </a:prstGeom>
          <a:solidFill>
            <a:srgbClr val="D7E1E1">
              <a:alpha val="50195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00441B"/>
              </a:buClr>
              <a:buSzPct val="80000"/>
              <a:buFont typeface="Wingdings 2" panose="05020102010507070707" pitchFamily="18" charset="2"/>
              <a:buNone/>
            </a:pPr>
            <a:endParaRPr lang="de-DE" altLang="de-DE" sz="1800">
              <a:solidFill>
                <a:srgbClr val="000000"/>
              </a:solidFill>
            </a:endParaRPr>
          </a:p>
        </p:txBody>
      </p:sp>
      <p:sp>
        <p:nvSpPr>
          <p:cNvPr id="5123" name="Line 17"/>
          <p:cNvSpPr>
            <a:spLocks noChangeShapeType="1"/>
          </p:cNvSpPr>
          <p:nvPr/>
        </p:nvSpPr>
        <p:spPr bwMode="auto">
          <a:xfrm>
            <a:off x="3654425" y="4295775"/>
            <a:ext cx="1524000" cy="706438"/>
          </a:xfrm>
          <a:prstGeom prst="line">
            <a:avLst/>
          </a:prstGeom>
          <a:noFill/>
          <a:ln w="28575">
            <a:solidFill>
              <a:srgbClr val="D4D9EA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124" name="Line 18"/>
          <p:cNvSpPr>
            <a:spLocks noChangeShapeType="1"/>
          </p:cNvSpPr>
          <p:nvPr/>
        </p:nvSpPr>
        <p:spPr bwMode="auto">
          <a:xfrm flipH="1">
            <a:off x="5954713" y="4268788"/>
            <a:ext cx="1570037" cy="741362"/>
          </a:xfrm>
          <a:prstGeom prst="line">
            <a:avLst/>
          </a:prstGeom>
          <a:noFill/>
          <a:ln w="28575">
            <a:solidFill>
              <a:srgbClr val="D4D9EA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125" name="Line 19"/>
          <p:cNvSpPr>
            <a:spLocks noChangeShapeType="1"/>
          </p:cNvSpPr>
          <p:nvPr/>
        </p:nvSpPr>
        <p:spPr bwMode="auto">
          <a:xfrm>
            <a:off x="5546725" y="4240213"/>
            <a:ext cx="0" cy="712787"/>
          </a:xfrm>
          <a:prstGeom prst="line">
            <a:avLst/>
          </a:prstGeom>
          <a:noFill/>
          <a:ln w="28575">
            <a:solidFill>
              <a:srgbClr val="D4D9EA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endParaRPr lang="de-DE"/>
          </a:p>
        </p:txBody>
      </p:sp>
      <p:sp>
        <p:nvSpPr>
          <p:cNvPr id="5126" name="Rectangle 30"/>
          <p:cNvSpPr>
            <a:spLocks noGrp="1" noChangeArrowheads="1"/>
          </p:cNvSpPr>
          <p:nvPr>
            <p:ph type="title"/>
          </p:nvPr>
        </p:nvSpPr>
        <p:spPr>
          <a:xfrm>
            <a:off x="635000" y="1274763"/>
            <a:ext cx="8229600" cy="571500"/>
          </a:xfrm>
        </p:spPr>
        <p:txBody>
          <a:bodyPr/>
          <a:lstStyle/>
          <a:p>
            <a:r>
              <a:rPr lang="de-DE" altLang="de-DE" sz="2000" b="1" smtClean="0"/>
              <a:t>Faktoren des DIA Deutschland-Trend-Vorsorge</a:t>
            </a:r>
            <a:br>
              <a:rPr lang="de-DE" altLang="de-DE" sz="2000" b="1" smtClean="0"/>
            </a:br>
            <a:endParaRPr lang="de-DE" altLang="de-DE" sz="2000" b="1" smtClean="0"/>
          </a:p>
        </p:txBody>
      </p:sp>
      <p:sp>
        <p:nvSpPr>
          <p:cNvPr id="5127" name="AutoShape 5"/>
          <p:cNvSpPr>
            <a:spLocks noChangeArrowheads="1"/>
          </p:cNvSpPr>
          <p:nvPr/>
        </p:nvSpPr>
        <p:spPr bwMode="auto">
          <a:xfrm>
            <a:off x="1111250" y="2159000"/>
            <a:ext cx="1406525" cy="212883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 algn="ctr">
            <a:solidFill>
              <a:srgbClr val="5F965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de-DE" altLang="de-DE" sz="1400" b="1" dirty="0">
                <a:solidFill>
                  <a:schemeClr val="bg1"/>
                </a:solidFill>
              </a:rPr>
              <a:t>DIA-Erhebung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de-DE" altLang="de-DE" sz="14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 quartals-weise</a:t>
            </a:r>
            <a:endParaRPr lang="de-DE" altLang="de-DE" sz="1400" b="1" dirty="0">
              <a:solidFill>
                <a:schemeClr val="bg1"/>
              </a:solidFill>
            </a:endParaRPr>
          </a:p>
        </p:txBody>
      </p:sp>
      <p:sp>
        <p:nvSpPr>
          <p:cNvPr id="5128" name="AutoShape 6"/>
          <p:cNvSpPr>
            <a:spLocks noChangeArrowheads="1"/>
          </p:cNvSpPr>
          <p:nvPr/>
        </p:nvSpPr>
        <p:spPr bwMode="auto">
          <a:xfrm>
            <a:off x="2692400" y="2170113"/>
            <a:ext cx="1862138" cy="14382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500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269875" indent="-26987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200" b="1">
                <a:solidFill>
                  <a:srgbClr val="000000"/>
                </a:solidFill>
              </a:rPr>
              <a:t>Rentensicherheit</a:t>
            </a:r>
            <a:r>
              <a:rPr lang="de-DE" altLang="de-DE" sz="120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Bef>
                <a:spcPct val="20000"/>
              </a:spcBef>
              <a:buClr>
                <a:srgbClr val="00441B"/>
              </a:buClr>
              <a:buFont typeface="Wingdings 2" panose="05020102010507070707" pitchFamily="18" charset="2"/>
              <a:buChar char=""/>
            </a:pPr>
            <a:r>
              <a:rPr lang="de-DE" altLang="de-DE" sz="1200">
                <a:solidFill>
                  <a:srgbClr val="000000"/>
                </a:solidFill>
              </a:rPr>
              <a:t>Beurteilung Sicherheit gesetzlicher und privater Rente</a:t>
            </a:r>
          </a:p>
        </p:txBody>
      </p:sp>
      <p:sp>
        <p:nvSpPr>
          <p:cNvPr id="5129" name="AutoShape 8"/>
          <p:cNvSpPr>
            <a:spLocks noChangeArrowheads="1"/>
          </p:cNvSpPr>
          <p:nvPr/>
        </p:nvSpPr>
        <p:spPr bwMode="auto">
          <a:xfrm>
            <a:off x="4603750" y="2170113"/>
            <a:ext cx="1862138" cy="14398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500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269875" indent="-26987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200" b="1">
                <a:solidFill>
                  <a:srgbClr val="000000"/>
                </a:solidFill>
              </a:rPr>
              <a:t>Erwartungen</a:t>
            </a:r>
            <a:r>
              <a:rPr lang="de-DE" altLang="de-DE" sz="120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Bef>
                <a:spcPct val="20000"/>
              </a:spcBef>
              <a:buClr>
                <a:srgbClr val="00441B"/>
              </a:buClr>
              <a:buFont typeface="Wingdings 2" panose="05020102010507070707" pitchFamily="18" charset="2"/>
              <a:buChar char=""/>
            </a:pPr>
            <a:r>
              <a:rPr lang="de-DE" altLang="de-DE" sz="1200">
                <a:solidFill>
                  <a:srgbClr val="000000"/>
                </a:solidFill>
              </a:rPr>
              <a:t>Sorgen/Zuversicht als Erwartungen an finanzielle Situation im Alter</a:t>
            </a:r>
          </a:p>
        </p:txBody>
      </p:sp>
      <p:sp>
        <p:nvSpPr>
          <p:cNvPr id="5130" name="AutoShape 9"/>
          <p:cNvSpPr>
            <a:spLocks noChangeArrowheads="1"/>
          </p:cNvSpPr>
          <p:nvPr/>
        </p:nvSpPr>
        <p:spPr bwMode="auto">
          <a:xfrm>
            <a:off x="6524625" y="2170113"/>
            <a:ext cx="1889125" cy="1441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500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269875" indent="-26987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200" b="1">
                <a:solidFill>
                  <a:srgbClr val="000000"/>
                </a:solidFill>
              </a:rPr>
              <a:t>Vorsorgebereitschaft</a:t>
            </a:r>
            <a:r>
              <a:rPr lang="de-DE" altLang="de-DE" sz="1200">
                <a:solidFill>
                  <a:srgbClr val="000000"/>
                </a:solidFill>
              </a:rPr>
              <a:t>:</a:t>
            </a:r>
          </a:p>
          <a:p>
            <a:pPr eaLnBrk="1" hangingPunct="1">
              <a:spcBef>
                <a:spcPct val="20000"/>
              </a:spcBef>
              <a:buClr>
                <a:srgbClr val="00441B"/>
              </a:buClr>
              <a:buFont typeface="Wingdings 2" panose="05020102010507070707" pitchFamily="18" charset="2"/>
              <a:buChar char=""/>
            </a:pPr>
            <a:r>
              <a:rPr lang="de-DE" altLang="de-DE" sz="1200">
                <a:solidFill>
                  <a:srgbClr val="000000"/>
                </a:solidFill>
              </a:rPr>
              <a:t>Bereitschaft, aktiv etwas für die eigene Vorsorge zu tun</a:t>
            </a:r>
          </a:p>
        </p:txBody>
      </p:sp>
      <p:sp>
        <p:nvSpPr>
          <p:cNvPr id="5131" name="AutoShape 10"/>
          <p:cNvSpPr>
            <a:spLocks noChangeArrowheads="1"/>
          </p:cNvSpPr>
          <p:nvPr/>
        </p:nvSpPr>
        <p:spPr bwMode="auto">
          <a:xfrm>
            <a:off x="3360738" y="3692525"/>
            <a:ext cx="452437" cy="1587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D4D9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5132" name="AutoShape 11"/>
          <p:cNvSpPr>
            <a:spLocks noChangeArrowheads="1"/>
          </p:cNvSpPr>
          <p:nvPr/>
        </p:nvSpPr>
        <p:spPr bwMode="auto">
          <a:xfrm>
            <a:off x="5343525" y="3687763"/>
            <a:ext cx="452438" cy="1587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D4D9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5133" name="AutoShape 12"/>
          <p:cNvSpPr>
            <a:spLocks noChangeArrowheads="1"/>
          </p:cNvSpPr>
          <p:nvPr/>
        </p:nvSpPr>
        <p:spPr bwMode="auto">
          <a:xfrm>
            <a:off x="7278688" y="3695700"/>
            <a:ext cx="452437" cy="1587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D4D9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5134" name="AutoShape 13"/>
          <p:cNvSpPr>
            <a:spLocks noChangeArrowheads="1"/>
          </p:cNvSpPr>
          <p:nvPr/>
        </p:nvSpPr>
        <p:spPr bwMode="auto">
          <a:xfrm>
            <a:off x="2690813" y="3970338"/>
            <a:ext cx="1862137" cy="3317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269875" indent="-26987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 Vertrauen</a:t>
            </a:r>
            <a:endParaRPr lang="de-DE" altLang="de-DE" sz="1800">
              <a:solidFill>
                <a:srgbClr val="000000"/>
              </a:solidFill>
            </a:endParaRPr>
          </a:p>
        </p:txBody>
      </p:sp>
      <p:sp>
        <p:nvSpPr>
          <p:cNvPr id="5135" name="AutoShape 14"/>
          <p:cNvSpPr>
            <a:spLocks noChangeArrowheads="1"/>
          </p:cNvSpPr>
          <p:nvPr/>
        </p:nvSpPr>
        <p:spPr bwMode="auto">
          <a:xfrm>
            <a:off x="4638675" y="3970338"/>
            <a:ext cx="1862138" cy="3317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269875" indent="-26987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Erwartung</a:t>
            </a:r>
            <a:endParaRPr lang="de-DE" altLang="de-DE" sz="1800">
              <a:solidFill>
                <a:srgbClr val="000000"/>
              </a:solidFill>
            </a:endParaRPr>
          </a:p>
        </p:txBody>
      </p:sp>
      <p:sp>
        <p:nvSpPr>
          <p:cNvPr id="5136" name="AutoShape 15"/>
          <p:cNvSpPr>
            <a:spLocks noChangeArrowheads="1"/>
          </p:cNvSpPr>
          <p:nvPr/>
        </p:nvSpPr>
        <p:spPr bwMode="auto">
          <a:xfrm>
            <a:off x="6562725" y="3970338"/>
            <a:ext cx="1862138" cy="3317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269875" indent="-26987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Aktivität</a:t>
            </a:r>
            <a:endParaRPr lang="de-DE" altLang="de-DE" sz="1800">
              <a:solidFill>
                <a:srgbClr val="000000"/>
              </a:solidFill>
            </a:endParaRP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741613" y="5186363"/>
            <a:ext cx="5643562" cy="2952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rgbClr val="000099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000000"/>
                </a:solidFill>
              </a:rPr>
              <a:t>DIA Deutschland-Trend-Vorsorge</a:t>
            </a:r>
            <a:endParaRPr lang="de-DE" altLang="de-DE" sz="1800">
              <a:solidFill>
                <a:srgbClr val="000000"/>
              </a:solidFill>
            </a:endParaRPr>
          </a:p>
        </p:txBody>
      </p:sp>
      <p:sp>
        <p:nvSpPr>
          <p:cNvPr id="5138" name="AutoShape 56"/>
          <p:cNvSpPr>
            <a:spLocks noChangeArrowheads="1"/>
          </p:cNvSpPr>
          <p:nvPr/>
        </p:nvSpPr>
        <p:spPr bwMode="auto">
          <a:xfrm>
            <a:off x="2690813" y="3790950"/>
            <a:ext cx="322262" cy="274638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1.</a:t>
            </a:r>
          </a:p>
        </p:txBody>
      </p:sp>
      <p:sp>
        <p:nvSpPr>
          <p:cNvPr id="5139" name="AutoShape 56"/>
          <p:cNvSpPr>
            <a:spLocks noChangeArrowheads="1"/>
          </p:cNvSpPr>
          <p:nvPr/>
        </p:nvSpPr>
        <p:spPr bwMode="auto">
          <a:xfrm>
            <a:off x="4624388" y="3787775"/>
            <a:ext cx="322262" cy="274638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2.</a:t>
            </a:r>
          </a:p>
        </p:txBody>
      </p:sp>
      <p:sp>
        <p:nvSpPr>
          <p:cNvPr id="5140" name="AutoShape 58"/>
          <p:cNvSpPr>
            <a:spLocks noChangeArrowheads="1"/>
          </p:cNvSpPr>
          <p:nvPr/>
        </p:nvSpPr>
        <p:spPr bwMode="auto">
          <a:xfrm>
            <a:off x="6564313" y="3789363"/>
            <a:ext cx="322262" cy="274637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3.</a:t>
            </a:r>
          </a:p>
        </p:txBody>
      </p:sp>
      <p:sp>
        <p:nvSpPr>
          <p:cNvPr id="5141" name="AutoShape 59"/>
          <p:cNvSpPr>
            <a:spLocks noChangeArrowheads="1"/>
          </p:cNvSpPr>
          <p:nvPr/>
        </p:nvSpPr>
        <p:spPr bwMode="auto">
          <a:xfrm>
            <a:off x="2732088" y="5024438"/>
            <a:ext cx="322262" cy="274637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4.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065429"/>
              </p:ext>
            </p:extLst>
          </p:nvPr>
        </p:nvGraphicFramePr>
        <p:xfrm>
          <a:off x="298450" y="2363788"/>
          <a:ext cx="884555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7" name="Line 41"/>
          <p:cNvSpPr>
            <a:spLocks noChangeShapeType="1"/>
          </p:cNvSpPr>
          <p:nvPr/>
        </p:nvSpPr>
        <p:spPr bwMode="auto">
          <a:xfrm flipH="1" flipV="1">
            <a:off x="3362325" y="2570163"/>
            <a:ext cx="9525" cy="2941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309563" y="1671638"/>
            <a:ext cx="8558212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5488" tIns="38088" bIns="38088" anchor="ctr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de-DE" altLang="de-DE" sz="1400" dirty="0"/>
              <a:t>Wie sehen Sie Ihre Altersvorsorge? Bitte stufen Sie die Sicherheit Ihrer gesetzlichen, privaten bzw. betrieblichen Vorsorge auf einer Skala von 0 bis 10 ein, wobei 0 für „sehr unsicher“ und 10 für „sehr sicher“ steht. </a:t>
            </a:r>
          </a:p>
        </p:txBody>
      </p:sp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193675" y="5778500"/>
            <a:ext cx="5643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de-DE" sz="1000"/>
              <a:t>(Quellen: DIA-Rentenbarometer 2001 - 2006 und  Umfragen des IfD Allensbach 1980-96)</a:t>
            </a:r>
          </a:p>
        </p:txBody>
      </p:sp>
      <p:sp>
        <p:nvSpPr>
          <p:cNvPr id="6150" name="Rectangle 32"/>
          <p:cNvSpPr>
            <a:spLocks noGrp="1" noChangeArrowheads="1"/>
          </p:cNvSpPr>
          <p:nvPr>
            <p:ph type="title"/>
          </p:nvPr>
        </p:nvSpPr>
        <p:spPr>
          <a:xfrm>
            <a:off x="635000" y="1273175"/>
            <a:ext cx="8229600" cy="571500"/>
          </a:xfrm>
        </p:spPr>
        <p:txBody>
          <a:bodyPr/>
          <a:lstStyle/>
          <a:p>
            <a:r>
              <a:rPr lang="de-DE" altLang="de-DE" sz="2000" b="1" smtClean="0"/>
              <a:t>Die Details: Der DIA Deutschland-Trend-Vorsorge</a:t>
            </a:r>
          </a:p>
        </p:txBody>
      </p:sp>
      <p:sp>
        <p:nvSpPr>
          <p:cNvPr id="6151" name="Rectangle 37"/>
          <p:cNvSpPr>
            <a:spLocks noChangeArrowheads="1"/>
          </p:cNvSpPr>
          <p:nvPr/>
        </p:nvSpPr>
        <p:spPr bwMode="auto">
          <a:xfrm>
            <a:off x="538163" y="5984875"/>
            <a:ext cx="822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57188" indent="-357188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de-DE" altLang="de-DE" sz="1400" b="1" dirty="0">
                <a:solidFill>
                  <a:srgbClr val="A50021"/>
                </a:solidFill>
              </a:rPr>
              <a:t>Das Vertrauen in die Sicherheit der </a:t>
            </a:r>
            <a:r>
              <a:rPr lang="de-DE" altLang="de-DE" sz="1400" b="1" dirty="0" smtClean="0">
                <a:solidFill>
                  <a:srgbClr val="A50021"/>
                </a:solidFill>
              </a:rPr>
              <a:t>privaten und betrieblichen </a:t>
            </a:r>
            <a:r>
              <a:rPr lang="de-DE" altLang="de-DE" sz="1400" b="1" dirty="0">
                <a:solidFill>
                  <a:srgbClr val="A50021"/>
                </a:solidFill>
              </a:rPr>
              <a:t>Altersvorsorge </a:t>
            </a:r>
            <a:r>
              <a:rPr lang="de-DE" altLang="de-DE" sz="1400" b="1" dirty="0" smtClean="0">
                <a:solidFill>
                  <a:srgbClr val="A50021"/>
                </a:solidFill>
              </a:rPr>
              <a:t>sinkt etwas. Die </a:t>
            </a:r>
            <a:r>
              <a:rPr lang="de-DE" altLang="de-DE" sz="1400" b="1" dirty="0">
                <a:solidFill>
                  <a:srgbClr val="A50021"/>
                </a:solidFill>
              </a:rPr>
              <a:t>Sicherheit der gesetzlichen </a:t>
            </a:r>
            <a:r>
              <a:rPr lang="de-DE" altLang="de-DE" sz="1400" b="1" dirty="0" smtClean="0">
                <a:solidFill>
                  <a:srgbClr val="A50021"/>
                </a:solidFill>
              </a:rPr>
              <a:t>Altersvorsorge sinkt bis auf das </a:t>
            </a:r>
            <a:r>
              <a:rPr lang="de-DE" altLang="de-DE" sz="1400" b="1" dirty="0">
                <a:solidFill>
                  <a:srgbClr val="A50021"/>
                </a:solidFill>
              </a:rPr>
              <a:t>Niveau von </a:t>
            </a:r>
            <a:r>
              <a:rPr lang="de-DE" altLang="de-DE" sz="1400" b="1" dirty="0" smtClean="0">
                <a:solidFill>
                  <a:srgbClr val="A50021"/>
                </a:solidFill>
              </a:rPr>
              <a:t>Quartal 3, 2012. </a:t>
            </a:r>
            <a:endParaRPr lang="de-DE" altLang="de-DE" sz="1400" b="1" dirty="0">
              <a:solidFill>
                <a:srgbClr val="A50021"/>
              </a:solidFill>
            </a:endParaRPr>
          </a:p>
        </p:txBody>
      </p:sp>
      <p:sp>
        <p:nvSpPr>
          <p:cNvPr id="6152" name="AutoShape 53"/>
          <p:cNvSpPr>
            <a:spLocks noChangeArrowheads="1"/>
          </p:cNvSpPr>
          <p:nvPr/>
        </p:nvSpPr>
        <p:spPr bwMode="auto">
          <a:xfrm>
            <a:off x="6946900" y="1076325"/>
            <a:ext cx="1898650" cy="365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</a:pPr>
            <a:r>
              <a:rPr lang="de-DE" altLang="de-DE" sz="1800" b="1">
                <a:solidFill>
                  <a:srgbClr val="000000"/>
                </a:solidFill>
              </a:rPr>
              <a:t>Vertrauen</a:t>
            </a:r>
            <a:endParaRPr lang="de-DE" altLang="de-DE" sz="1800">
              <a:solidFill>
                <a:srgbClr val="000000"/>
              </a:solidFill>
            </a:endParaRPr>
          </a:p>
        </p:txBody>
      </p:sp>
      <p:sp>
        <p:nvSpPr>
          <p:cNvPr id="6153" name="AutoShape 59"/>
          <p:cNvSpPr>
            <a:spLocks noChangeArrowheads="1"/>
          </p:cNvSpPr>
          <p:nvPr/>
        </p:nvSpPr>
        <p:spPr bwMode="auto">
          <a:xfrm>
            <a:off x="6726238" y="923925"/>
            <a:ext cx="322262" cy="274638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1.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5"/>
          <p:cNvSpPr>
            <a:spLocks noGrp="1" noChangeArrowheads="1"/>
          </p:cNvSpPr>
          <p:nvPr>
            <p:ph type="title"/>
          </p:nvPr>
        </p:nvSpPr>
        <p:spPr>
          <a:xfrm>
            <a:off x="635000" y="1271588"/>
            <a:ext cx="6469063" cy="571500"/>
          </a:xfrm>
        </p:spPr>
        <p:txBody>
          <a:bodyPr/>
          <a:lstStyle/>
          <a:p>
            <a:r>
              <a:rPr lang="de-DE" altLang="de-DE" sz="2000" b="1" smtClean="0"/>
              <a:t>Die Details: Der DIA Deutschland-Trend-Vorsorge: Denken Sie, Ihren Lebensstandard im Alter…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435225" y="2597150"/>
            <a:ext cx="182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endParaRPr lang="de-DE" altLang="de-DE" b="1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7172" name="Gruppieren 1"/>
          <p:cNvGrpSpPr>
            <a:grpSpLocks/>
          </p:cNvGrpSpPr>
          <p:nvPr/>
        </p:nvGrpSpPr>
        <p:grpSpPr bwMode="auto">
          <a:xfrm>
            <a:off x="8139113" y="2460625"/>
            <a:ext cx="536575" cy="2830513"/>
            <a:chOff x="7254875" y="2454275"/>
            <a:chExt cx="747713" cy="3128963"/>
          </a:xfrm>
        </p:grpSpPr>
        <p:sp>
          <p:nvSpPr>
            <p:cNvPr id="7186" name="Rectangle 8"/>
            <p:cNvSpPr>
              <a:spLocks noChangeArrowheads="1"/>
            </p:cNvSpPr>
            <p:nvPr/>
          </p:nvSpPr>
          <p:spPr bwMode="auto">
            <a:xfrm>
              <a:off x="7270750" y="4406900"/>
              <a:ext cx="730250" cy="1176338"/>
            </a:xfrm>
            <a:prstGeom prst="rect">
              <a:avLst/>
            </a:pr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  <a:buFont typeface="Wingdings" panose="05000000000000000000" pitchFamily="2" charset="2"/>
                <a:buChar char="§"/>
              </a:pPr>
              <a:endParaRPr lang="de-DE" altLang="de-DE" sz="5400"/>
            </a:p>
          </p:txBody>
        </p:sp>
        <p:sp>
          <p:nvSpPr>
            <p:cNvPr id="7187" name="Rectangle 9"/>
            <p:cNvSpPr>
              <a:spLocks noChangeArrowheads="1"/>
            </p:cNvSpPr>
            <p:nvPr/>
          </p:nvSpPr>
          <p:spPr bwMode="auto">
            <a:xfrm>
              <a:off x="7270750" y="2689225"/>
              <a:ext cx="730250" cy="172243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  <a:buFont typeface="Wingdings" panose="05000000000000000000" pitchFamily="2" charset="2"/>
                <a:buChar char="§"/>
              </a:pPr>
              <a:endParaRPr lang="de-DE" altLang="de-DE" sz="5400"/>
            </a:p>
          </p:txBody>
        </p:sp>
        <p:sp>
          <p:nvSpPr>
            <p:cNvPr id="7188" name="Rectangle 10"/>
            <p:cNvSpPr>
              <a:spLocks noChangeArrowheads="1"/>
            </p:cNvSpPr>
            <p:nvPr/>
          </p:nvSpPr>
          <p:spPr bwMode="auto">
            <a:xfrm>
              <a:off x="7262813" y="2506663"/>
              <a:ext cx="739775" cy="18891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  <a:buFont typeface="Wingdings" panose="05000000000000000000" pitchFamily="2" charset="2"/>
                <a:buChar char="§"/>
              </a:pPr>
              <a:endParaRPr lang="de-DE" altLang="de-DE" sz="5400"/>
            </a:p>
          </p:txBody>
        </p:sp>
        <p:sp>
          <p:nvSpPr>
            <p:cNvPr id="7189" name="Text Box 11"/>
            <p:cNvSpPr txBox="1">
              <a:spLocks noChangeArrowheads="1"/>
            </p:cNvSpPr>
            <p:nvPr/>
          </p:nvSpPr>
          <p:spPr bwMode="auto">
            <a:xfrm>
              <a:off x="7254875" y="4843463"/>
              <a:ext cx="67627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52425" indent="-352425"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SzPct val="125000"/>
              </a:pPr>
              <a:r>
                <a:rPr lang="de-DE" altLang="de-DE" sz="1100" b="1">
                  <a:solidFill>
                    <a:schemeClr val="bg1"/>
                  </a:solidFill>
                </a:rPr>
                <a:t>37%</a:t>
              </a:r>
            </a:p>
          </p:txBody>
        </p:sp>
        <p:sp>
          <p:nvSpPr>
            <p:cNvPr id="7190" name="Text Box 12"/>
            <p:cNvSpPr txBox="1">
              <a:spLocks noChangeArrowheads="1"/>
            </p:cNvSpPr>
            <p:nvPr/>
          </p:nvSpPr>
          <p:spPr bwMode="auto">
            <a:xfrm>
              <a:off x="7254875" y="3317875"/>
              <a:ext cx="676275" cy="2750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52425" indent="-352425"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SzPct val="125000"/>
              </a:pPr>
              <a:r>
                <a:rPr lang="de-DE" altLang="de-DE" sz="1100" b="1"/>
                <a:t>57%</a:t>
              </a:r>
            </a:p>
          </p:txBody>
        </p:sp>
        <p:sp>
          <p:nvSpPr>
            <p:cNvPr id="7191" name="Text Box 13"/>
            <p:cNvSpPr txBox="1">
              <a:spLocks noChangeArrowheads="1"/>
            </p:cNvSpPr>
            <p:nvPr/>
          </p:nvSpPr>
          <p:spPr bwMode="auto">
            <a:xfrm>
              <a:off x="7256463" y="2454275"/>
              <a:ext cx="676275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52425" indent="-352425"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SzPct val="125000"/>
              </a:pPr>
              <a:r>
                <a:rPr lang="de-DE" altLang="de-DE" sz="1100" b="1">
                  <a:solidFill>
                    <a:schemeClr val="bg1"/>
                  </a:solidFill>
                </a:rPr>
                <a:t>6%</a:t>
              </a:r>
            </a:p>
          </p:txBody>
        </p:sp>
      </p:grpSp>
      <p:sp>
        <p:nvSpPr>
          <p:cNvPr id="7173" name="Text Box 14"/>
          <p:cNvSpPr txBox="1">
            <a:spLocks noChangeArrowheads="1"/>
          </p:cNvSpPr>
          <p:nvPr/>
        </p:nvSpPr>
        <p:spPr bwMode="auto">
          <a:xfrm>
            <a:off x="6935788" y="1922463"/>
            <a:ext cx="22621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25000"/>
            </a:pPr>
            <a:r>
              <a:rPr lang="de-DE" altLang="de-DE" sz="1300" b="1"/>
              <a:t>Zum Vergleich: ING DiBa-Umfrage (2005) </a:t>
            </a:r>
          </a:p>
        </p:txBody>
      </p:sp>
      <p:sp>
        <p:nvSpPr>
          <p:cNvPr id="7174" name="Text Box 28"/>
          <p:cNvSpPr txBox="1">
            <a:spLocks noChangeArrowheads="1"/>
          </p:cNvSpPr>
          <p:nvPr/>
        </p:nvSpPr>
        <p:spPr bwMode="auto">
          <a:xfrm>
            <a:off x="8054975" y="5324475"/>
            <a:ext cx="835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SzPct val="125000"/>
            </a:pPr>
            <a:r>
              <a:rPr lang="de-DE" altLang="de-DE" sz="1200"/>
              <a:t>ING DiBa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737601"/>
              </p:ext>
            </p:extLst>
          </p:nvPr>
        </p:nvGraphicFramePr>
        <p:xfrm>
          <a:off x="93663" y="2374900"/>
          <a:ext cx="7777162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6" name="Rectangle 2"/>
          <p:cNvSpPr>
            <a:spLocks noChangeArrowheads="1"/>
          </p:cNvSpPr>
          <p:nvPr/>
        </p:nvSpPr>
        <p:spPr bwMode="auto">
          <a:xfrm>
            <a:off x="490538" y="5880100"/>
            <a:ext cx="8599487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57188" indent="-357188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de-DE" altLang="de-DE" b="1" dirty="0" smtClean="0">
                <a:solidFill>
                  <a:srgbClr val="A50021"/>
                </a:solidFill>
              </a:rPr>
              <a:t>Im </a:t>
            </a:r>
            <a:r>
              <a:rPr lang="de-DE" altLang="de-DE" b="1" dirty="0">
                <a:solidFill>
                  <a:srgbClr val="A50021"/>
                </a:solidFill>
              </a:rPr>
              <a:t>Vergleich zum vierten Quartal </a:t>
            </a:r>
            <a:r>
              <a:rPr lang="de-DE" altLang="de-DE" b="1" dirty="0" smtClean="0">
                <a:solidFill>
                  <a:srgbClr val="A50021"/>
                </a:solidFill>
              </a:rPr>
              <a:t>2015 nimmt die </a:t>
            </a:r>
            <a:r>
              <a:rPr lang="de-DE" altLang="de-DE" b="1" dirty="0">
                <a:solidFill>
                  <a:srgbClr val="A50021"/>
                </a:solidFill>
              </a:rPr>
              <a:t>Befürchtung, den Lebensstandard im Alter senken zu müssen, </a:t>
            </a:r>
            <a:r>
              <a:rPr lang="de-DE" altLang="de-DE" b="1" dirty="0" smtClean="0">
                <a:solidFill>
                  <a:srgbClr val="A50021"/>
                </a:solidFill>
              </a:rPr>
              <a:t>wieder mehr zu und bleibt damit auf hohem </a:t>
            </a:r>
            <a:r>
              <a:rPr lang="de-DE" altLang="de-DE" b="1" dirty="0">
                <a:solidFill>
                  <a:srgbClr val="A50021"/>
                </a:solidFill>
              </a:rPr>
              <a:t>Niveau.</a:t>
            </a:r>
          </a:p>
        </p:txBody>
      </p:sp>
      <p:sp>
        <p:nvSpPr>
          <p:cNvPr id="7177" name="AutoShape 53"/>
          <p:cNvSpPr>
            <a:spLocks noChangeArrowheads="1"/>
          </p:cNvSpPr>
          <p:nvPr/>
        </p:nvSpPr>
        <p:spPr bwMode="auto">
          <a:xfrm>
            <a:off x="6946900" y="1076325"/>
            <a:ext cx="1898650" cy="365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</a:pPr>
            <a:r>
              <a:rPr lang="de-DE" altLang="de-DE" sz="1800" b="1">
                <a:solidFill>
                  <a:srgbClr val="000000"/>
                </a:solidFill>
              </a:rPr>
              <a:t>Erwartung</a:t>
            </a:r>
            <a:endParaRPr lang="de-DE" altLang="de-DE" sz="1800">
              <a:solidFill>
                <a:srgbClr val="000000"/>
              </a:solidFill>
            </a:endParaRPr>
          </a:p>
        </p:txBody>
      </p:sp>
      <p:sp>
        <p:nvSpPr>
          <p:cNvPr id="7178" name="AutoShape 59"/>
          <p:cNvSpPr>
            <a:spLocks noChangeArrowheads="1"/>
          </p:cNvSpPr>
          <p:nvPr/>
        </p:nvSpPr>
        <p:spPr bwMode="auto">
          <a:xfrm>
            <a:off x="6726238" y="923925"/>
            <a:ext cx="322262" cy="274638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2.</a:t>
            </a:r>
          </a:p>
        </p:txBody>
      </p:sp>
      <p:grpSp>
        <p:nvGrpSpPr>
          <p:cNvPr id="7179" name="Gruppieren 2"/>
          <p:cNvGrpSpPr>
            <a:grpSpLocks/>
          </p:cNvGrpSpPr>
          <p:nvPr/>
        </p:nvGrpSpPr>
        <p:grpSpPr bwMode="auto">
          <a:xfrm>
            <a:off x="773113" y="2114550"/>
            <a:ext cx="5800725" cy="184150"/>
            <a:chOff x="646653" y="2114552"/>
            <a:chExt cx="5800181" cy="184666"/>
          </a:xfrm>
        </p:grpSpPr>
        <p:sp>
          <p:nvSpPr>
            <p:cNvPr id="7180" name="Rectangle 16"/>
            <p:cNvSpPr>
              <a:spLocks noChangeArrowheads="1"/>
            </p:cNvSpPr>
            <p:nvPr/>
          </p:nvSpPr>
          <p:spPr bwMode="auto">
            <a:xfrm>
              <a:off x="800631" y="2114552"/>
              <a:ext cx="140423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</a:pPr>
              <a:r>
                <a:rPr lang="en-US" altLang="de-DE" sz="1200" b="1">
                  <a:solidFill>
                    <a:srgbClr val="000000"/>
                  </a:solidFill>
                  <a:latin typeface="Helvetica" panose="020B0604020202020204" pitchFamily="34" charset="0"/>
                </a:rPr>
                <a:t>steigern zu können</a:t>
              </a:r>
              <a:endParaRPr lang="de-DE" altLang="de-DE" sz="1200"/>
            </a:p>
          </p:txBody>
        </p:sp>
        <p:sp>
          <p:nvSpPr>
            <p:cNvPr id="7181" name="Rectangle 18"/>
            <p:cNvSpPr>
              <a:spLocks noChangeArrowheads="1"/>
            </p:cNvSpPr>
            <p:nvPr/>
          </p:nvSpPr>
          <p:spPr bwMode="auto">
            <a:xfrm>
              <a:off x="2782886" y="2114552"/>
              <a:ext cx="170559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</a:pPr>
              <a:r>
                <a:rPr lang="en-US" altLang="de-DE" sz="1200" b="1">
                  <a:solidFill>
                    <a:srgbClr val="000000"/>
                  </a:solidFill>
                  <a:latin typeface="Helvetica" panose="020B0604020202020204" pitchFamily="34" charset="0"/>
                </a:rPr>
                <a:t>beibehalten zu  können</a:t>
              </a:r>
              <a:endParaRPr lang="de-DE" altLang="de-DE" sz="1200"/>
            </a:p>
          </p:txBody>
        </p:sp>
        <p:sp>
          <p:nvSpPr>
            <p:cNvPr id="7182" name="Rectangle 20"/>
            <p:cNvSpPr>
              <a:spLocks noChangeArrowheads="1"/>
            </p:cNvSpPr>
            <p:nvPr/>
          </p:nvSpPr>
          <p:spPr bwMode="auto">
            <a:xfrm>
              <a:off x="5079472" y="2114552"/>
              <a:ext cx="136736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</a:pPr>
              <a:r>
                <a:rPr lang="en-US" altLang="de-DE" sz="1200" b="1">
                  <a:solidFill>
                    <a:srgbClr val="000000"/>
                  </a:solidFill>
                  <a:latin typeface="Helvetica" panose="020B0604020202020204" pitchFamily="34" charset="0"/>
                </a:rPr>
                <a:t>senken zu müssen</a:t>
              </a:r>
              <a:endParaRPr lang="de-DE" altLang="de-DE" sz="1200"/>
            </a:p>
          </p:txBody>
        </p:sp>
        <p:sp>
          <p:nvSpPr>
            <p:cNvPr id="7183" name="Rectangle 14"/>
            <p:cNvSpPr>
              <a:spLocks noChangeArrowheads="1"/>
            </p:cNvSpPr>
            <p:nvPr/>
          </p:nvSpPr>
          <p:spPr bwMode="auto">
            <a:xfrm>
              <a:off x="646653" y="2154234"/>
              <a:ext cx="103188" cy="108000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  <a:buFont typeface="Wingdings" panose="05000000000000000000" pitchFamily="2" charset="2"/>
                <a:buChar char="§"/>
              </a:pPr>
              <a:endParaRPr lang="de-DE" altLang="de-DE" sz="5400"/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2635869" y="2162161"/>
              <a:ext cx="95250" cy="108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  <a:buFont typeface="Wingdings" panose="05000000000000000000" pitchFamily="2" charset="2"/>
                <a:buChar char="§"/>
              </a:pPr>
              <a:endParaRPr lang="de-DE" altLang="de-DE" sz="5400"/>
            </a:p>
          </p:txBody>
        </p:sp>
        <p:sp>
          <p:nvSpPr>
            <p:cNvPr id="7185" name="Rectangle 18"/>
            <p:cNvSpPr>
              <a:spLocks noChangeArrowheads="1"/>
            </p:cNvSpPr>
            <p:nvPr/>
          </p:nvSpPr>
          <p:spPr bwMode="auto">
            <a:xfrm>
              <a:off x="4930955" y="2162180"/>
              <a:ext cx="103188" cy="95250"/>
            </a:xfrm>
            <a:prstGeom prst="rect">
              <a:avLst/>
            </a:prstGeom>
            <a:solidFill>
              <a:srgbClr val="A5002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52425" indent="-352425" eaLnBrk="0" hangingPunct="0">
                <a:spcBef>
                  <a:spcPct val="35000"/>
                </a:spcBef>
                <a:buClr>
                  <a:schemeClr val="tx2"/>
                </a:buClr>
                <a:buFont typeface="Wingdings" panose="05000000000000000000" pitchFamily="2" charset="2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70000"/>
                </a:spcBef>
                <a:buClr>
                  <a:schemeClr val="tx2"/>
                </a:buClr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35000"/>
                </a:spcBef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lr>
                  <a:schemeClr val="tx2"/>
                </a:buClr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40000"/>
                </a:spcBef>
                <a:buSzPct val="125000"/>
                <a:buFont typeface="Wingdings" panose="05000000000000000000" pitchFamily="2" charset="2"/>
                <a:buChar char="§"/>
              </a:pPr>
              <a:endParaRPr lang="de-DE" altLang="de-DE" sz="1800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53"/>
          <p:cNvSpPr>
            <a:spLocks noChangeArrowheads="1"/>
          </p:cNvSpPr>
          <p:nvPr/>
        </p:nvSpPr>
        <p:spPr bwMode="auto">
          <a:xfrm>
            <a:off x="6946900" y="1076325"/>
            <a:ext cx="1898650" cy="365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</a:pPr>
            <a:r>
              <a:rPr lang="de-DE" altLang="de-DE" sz="1800" b="1">
                <a:solidFill>
                  <a:srgbClr val="000000"/>
                </a:solidFill>
              </a:rPr>
              <a:t>Aktivität</a:t>
            </a:r>
            <a:endParaRPr lang="de-DE" altLang="de-DE" sz="1800">
              <a:solidFill>
                <a:srgbClr val="000000"/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211249"/>
              </p:ext>
            </p:extLst>
          </p:nvPr>
        </p:nvGraphicFramePr>
        <p:xfrm>
          <a:off x="207963" y="2586038"/>
          <a:ext cx="7918450" cy="347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435225" y="2597150"/>
            <a:ext cx="182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endParaRPr lang="de-DE" altLang="de-DE" b="1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197" name="Rectangle 14"/>
          <p:cNvSpPr>
            <a:spLocks noChangeArrowheads="1"/>
          </p:cNvSpPr>
          <p:nvPr/>
        </p:nvSpPr>
        <p:spPr bwMode="auto">
          <a:xfrm>
            <a:off x="630238" y="2111375"/>
            <a:ext cx="103187" cy="93663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8198" name="Rectangle 15"/>
          <p:cNvSpPr>
            <a:spLocks noChangeArrowheads="1"/>
          </p:cNvSpPr>
          <p:nvPr/>
        </p:nvSpPr>
        <p:spPr bwMode="auto">
          <a:xfrm>
            <a:off x="800100" y="1676400"/>
            <a:ext cx="6865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Ich habe nicht ausreichend vorgesorgt, m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  <a:ea typeface="ヒラギノ角ゴ ProN W3"/>
                <a:cs typeface="ヒラギノ角ゴ ProN W3"/>
              </a:rPr>
              <a:t>öc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hte aber in den n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  <a:ea typeface="ヒラギノ角ゴ ProN W3"/>
                <a:cs typeface="ヒラギノ角ゴ ProN W3"/>
              </a:rPr>
              <a:t>äc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hsten zw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  <a:ea typeface="ヒラギノ角ゴ ProN W3"/>
                <a:cs typeface="ヒラギノ角ゴ ProN W3"/>
              </a:rPr>
              <a:t>öl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f Monaten mehr f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  <a:ea typeface="ヒラギノ角ゴ ProN W3"/>
                <a:cs typeface="ヒラギノ角ゴ ProN W3"/>
              </a:rPr>
              <a:t>ür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b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meine Vorsorge tun</a:t>
            </a:r>
            <a:endParaRPr lang="de-DE" altLang="de-DE" sz="1200"/>
          </a:p>
        </p:txBody>
      </p:sp>
      <p:sp>
        <p:nvSpPr>
          <p:cNvPr id="8199" name="Rectangle 16"/>
          <p:cNvSpPr>
            <a:spLocks noChangeArrowheads="1"/>
          </p:cNvSpPr>
          <p:nvPr/>
        </p:nvSpPr>
        <p:spPr bwMode="auto">
          <a:xfrm>
            <a:off x="638175" y="2332038"/>
            <a:ext cx="95250" cy="93662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8200" name="Rectangle 17"/>
          <p:cNvSpPr>
            <a:spLocks noChangeArrowheads="1"/>
          </p:cNvSpPr>
          <p:nvPr/>
        </p:nvSpPr>
        <p:spPr bwMode="auto">
          <a:xfrm>
            <a:off x="800100" y="2058988"/>
            <a:ext cx="23955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Ich habe ausreichend vorgesorgt</a:t>
            </a:r>
            <a:endParaRPr lang="de-DE" altLang="de-DE" sz="1200"/>
          </a:p>
        </p:txBody>
      </p:sp>
      <p:sp>
        <p:nvSpPr>
          <p:cNvPr id="8201" name="Rectangle 18"/>
          <p:cNvSpPr>
            <a:spLocks noChangeArrowheads="1"/>
          </p:cNvSpPr>
          <p:nvPr/>
        </p:nvSpPr>
        <p:spPr bwMode="auto">
          <a:xfrm>
            <a:off x="630238" y="1730375"/>
            <a:ext cx="103187" cy="95250"/>
          </a:xfrm>
          <a:prstGeom prst="rect">
            <a:avLst/>
          </a:prstGeom>
          <a:solidFill>
            <a:srgbClr val="A5002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1800"/>
          </a:p>
        </p:txBody>
      </p:sp>
      <p:sp>
        <p:nvSpPr>
          <p:cNvPr id="8202" name="Rectangle 19"/>
          <p:cNvSpPr>
            <a:spLocks noChangeArrowheads="1"/>
          </p:cNvSpPr>
          <p:nvPr/>
        </p:nvSpPr>
        <p:spPr bwMode="auto">
          <a:xfrm>
            <a:off x="800100" y="2286000"/>
            <a:ext cx="75676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</a:pP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Ich habe nicht vorgesorgt und m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  <a:ea typeface="ヒラギノ角ゴ ProN W3"/>
                <a:cs typeface="ヒラギノ角ゴ ProN W3"/>
              </a:rPr>
              <a:t>öc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hte bzw. kann in diesem Punkt auch in den n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  <a:ea typeface="ヒラギノ角ゴ ProN W3"/>
                <a:cs typeface="ヒラギノ角ゴ ProN W3"/>
              </a:rPr>
              <a:t>äc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hsten zw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  <a:ea typeface="ヒラギノ角ゴ ProN W3"/>
                <a:cs typeface="ヒラギノ角ゴ ProN W3"/>
              </a:rPr>
              <a:t>öl</a:t>
            </a: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f Monaten </a:t>
            </a:r>
            <a:b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de-DE" altLang="de-DE" sz="1200" b="1">
                <a:solidFill>
                  <a:srgbClr val="000000"/>
                </a:solidFill>
                <a:latin typeface="Helvetica" panose="020B0604020202020204" pitchFamily="34" charset="0"/>
              </a:rPr>
              <a:t>nicht mehr tun</a:t>
            </a:r>
            <a:endParaRPr lang="de-DE" altLang="de-DE" sz="1200"/>
          </a:p>
        </p:txBody>
      </p:sp>
      <p:sp>
        <p:nvSpPr>
          <p:cNvPr id="8203" name="Rectangle 26"/>
          <p:cNvSpPr>
            <a:spLocks noChangeArrowheads="1"/>
          </p:cNvSpPr>
          <p:nvPr/>
        </p:nvSpPr>
        <p:spPr bwMode="auto">
          <a:xfrm>
            <a:off x="7631113" y="2841625"/>
            <a:ext cx="1419225" cy="1938338"/>
          </a:xfrm>
          <a:prstGeom prst="rect">
            <a:avLst/>
          </a:prstGeom>
          <a:solidFill>
            <a:srgbClr val="4E619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>
                <a:solidFill>
                  <a:schemeClr val="bg1"/>
                </a:solidFill>
              </a:rPr>
              <a:t>IM VERGLEICH: </a:t>
            </a:r>
            <a:br>
              <a:rPr lang="de-DE" altLang="de-DE" sz="1200">
                <a:solidFill>
                  <a:schemeClr val="bg1"/>
                </a:solidFill>
              </a:rPr>
            </a:br>
            <a:r>
              <a:rPr lang="de-DE" altLang="de-DE" sz="1200">
                <a:solidFill>
                  <a:schemeClr val="bg1"/>
                </a:solidFill>
              </a:rPr>
              <a:t>Im Januar 2006 gaben 57% der Befragten an, dass sie bereits ausreichend vorgesorgt hätten. (Quelle:DIA-Rentenbarometer 2006)</a:t>
            </a:r>
            <a:endParaRPr lang="de-DE" altLang="de-DE" sz="1200"/>
          </a:p>
        </p:txBody>
      </p:sp>
      <p:sp>
        <p:nvSpPr>
          <p:cNvPr id="8204" name="Rectangle 29"/>
          <p:cNvSpPr>
            <a:spLocks noGrp="1" noChangeArrowheads="1"/>
          </p:cNvSpPr>
          <p:nvPr>
            <p:ph type="title"/>
          </p:nvPr>
        </p:nvSpPr>
        <p:spPr>
          <a:xfrm>
            <a:off x="635000" y="1266825"/>
            <a:ext cx="8229600" cy="571500"/>
          </a:xfrm>
        </p:spPr>
        <p:txBody>
          <a:bodyPr/>
          <a:lstStyle/>
          <a:p>
            <a:r>
              <a:rPr lang="de-DE" altLang="de-DE" sz="2000" b="1" smtClean="0"/>
              <a:t>Die Details: Der DIA Deutschland-Trend-Vorsorge</a:t>
            </a:r>
          </a:p>
        </p:txBody>
      </p:sp>
      <p:sp>
        <p:nvSpPr>
          <p:cNvPr id="8205" name="Rectangle 2"/>
          <p:cNvSpPr>
            <a:spLocks noChangeArrowheads="1"/>
          </p:cNvSpPr>
          <p:nvPr/>
        </p:nvSpPr>
        <p:spPr bwMode="auto">
          <a:xfrm>
            <a:off x="490538" y="5880100"/>
            <a:ext cx="83185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57188" indent="-357188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de-DE" altLang="de-DE" b="1" dirty="0" smtClean="0">
                <a:solidFill>
                  <a:srgbClr val="A50021"/>
                </a:solidFill>
              </a:rPr>
              <a:t>Weiterhin gibt mehr als ein Viertel der </a:t>
            </a:r>
            <a:r>
              <a:rPr lang="de-DE" altLang="de-DE" b="1" dirty="0">
                <a:solidFill>
                  <a:srgbClr val="A50021"/>
                </a:solidFill>
              </a:rPr>
              <a:t>Befragten </a:t>
            </a:r>
            <a:r>
              <a:rPr lang="de-DE" altLang="de-DE" b="1" dirty="0" smtClean="0">
                <a:solidFill>
                  <a:srgbClr val="A50021"/>
                </a:solidFill>
              </a:rPr>
              <a:t>an</a:t>
            </a:r>
            <a:r>
              <a:rPr lang="de-DE" altLang="de-DE" b="1" dirty="0">
                <a:solidFill>
                  <a:srgbClr val="A50021"/>
                </a:solidFill>
              </a:rPr>
              <a:t>, nicht ausreichend vorgesorgt zu haben und in den nächsten 12 Monaten mehr für die eigene Vorsorge unternehmen zu wollen.</a:t>
            </a:r>
          </a:p>
        </p:txBody>
      </p:sp>
      <p:sp>
        <p:nvSpPr>
          <p:cNvPr id="8206" name="AutoShape 59"/>
          <p:cNvSpPr>
            <a:spLocks noChangeArrowheads="1"/>
          </p:cNvSpPr>
          <p:nvPr/>
        </p:nvSpPr>
        <p:spPr bwMode="auto">
          <a:xfrm>
            <a:off x="6726238" y="923925"/>
            <a:ext cx="322262" cy="274638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3.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ChangeArrowheads="1"/>
          </p:cNvSpPr>
          <p:nvPr/>
        </p:nvSpPr>
        <p:spPr bwMode="auto">
          <a:xfrm>
            <a:off x="419100" y="2574925"/>
            <a:ext cx="1830388" cy="5048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Vertrauen</a:t>
            </a:r>
          </a:p>
        </p:txBody>
      </p:sp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419100" y="3284538"/>
            <a:ext cx="1830388" cy="5048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Erwartungen</a:t>
            </a:r>
          </a:p>
        </p:txBody>
      </p:sp>
      <p:sp>
        <p:nvSpPr>
          <p:cNvPr id="9220" name="AutoShape 6"/>
          <p:cNvSpPr>
            <a:spLocks noChangeArrowheads="1"/>
          </p:cNvSpPr>
          <p:nvPr/>
        </p:nvSpPr>
        <p:spPr bwMode="auto">
          <a:xfrm>
            <a:off x="419100" y="3995738"/>
            <a:ext cx="1830388" cy="5048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Aktivität</a:t>
            </a:r>
          </a:p>
        </p:txBody>
      </p:sp>
      <p:sp>
        <p:nvSpPr>
          <p:cNvPr id="9221" name="AutoShape 9"/>
          <p:cNvSpPr>
            <a:spLocks noChangeArrowheads="1"/>
          </p:cNvSpPr>
          <p:nvPr/>
        </p:nvSpPr>
        <p:spPr bwMode="auto">
          <a:xfrm>
            <a:off x="419100" y="4749800"/>
            <a:ext cx="1830388" cy="5048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Gesamt</a:t>
            </a:r>
            <a:endParaRPr lang="de-DE" altLang="de-DE" sz="1800" b="1">
              <a:solidFill>
                <a:schemeClr val="bg1"/>
              </a:solidFill>
              <a:sym typeface="Symbol" panose="05050102010706020507" pitchFamily="18" charset="2"/>
            </a:endParaRPr>
          </a:p>
        </p:txBody>
      </p:sp>
      <p:sp>
        <p:nvSpPr>
          <p:cNvPr id="9222" name="Line 10"/>
          <p:cNvSpPr>
            <a:spLocks noChangeShapeType="1"/>
          </p:cNvSpPr>
          <p:nvPr/>
        </p:nvSpPr>
        <p:spPr bwMode="auto">
          <a:xfrm>
            <a:off x="184150" y="5521325"/>
            <a:ext cx="4300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3" name="Text Box 12"/>
          <p:cNvSpPr txBox="1">
            <a:spLocks noChangeArrowheads="1"/>
          </p:cNvSpPr>
          <p:nvPr/>
        </p:nvSpPr>
        <p:spPr bwMode="auto">
          <a:xfrm>
            <a:off x="2424113" y="2654300"/>
            <a:ext cx="1863725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800" dirty="0"/>
              <a:t>4</a:t>
            </a:r>
            <a:r>
              <a:rPr lang="de-DE" altLang="de-DE" sz="1800" dirty="0" smtClean="0"/>
              <a:t>6</a:t>
            </a:r>
            <a:endParaRPr lang="de-DE" altLang="de-DE" sz="1800" dirty="0"/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2424113" y="3359150"/>
            <a:ext cx="1863725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800" dirty="0" smtClean="0"/>
              <a:t>24</a:t>
            </a:r>
            <a:endParaRPr lang="de-DE" altLang="de-DE" sz="1800" dirty="0"/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2424113" y="4065588"/>
            <a:ext cx="1863725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800" dirty="0" smtClean="0"/>
              <a:t>27</a:t>
            </a:r>
            <a:endParaRPr lang="de-DE" altLang="de-DE" sz="1800" dirty="0"/>
          </a:p>
        </p:txBody>
      </p:sp>
      <p:sp>
        <p:nvSpPr>
          <p:cNvPr id="9226" name="Text Box 15"/>
          <p:cNvSpPr txBox="1">
            <a:spLocks noChangeArrowheads="1"/>
          </p:cNvSpPr>
          <p:nvPr/>
        </p:nvSpPr>
        <p:spPr bwMode="auto">
          <a:xfrm>
            <a:off x="2424113" y="4837113"/>
            <a:ext cx="1863725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800" b="1" dirty="0">
                <a:sym typeface="Symbol" panose="05050102010706020507" pitchFamily="18" charset="2"/>
              </a:rPr>
              <a:t>        </a:t>
            </a:r>
            <a:r>
              <a:rPr lang="de-DE" altLang="de-DE" sz="1800" b="1" dirty="0" smtClean="0">
                <a:sym typeface="Symbol" panose="05050102010706020507" pitchFamily="18" charset="2"/>
              </a:rPr>
              <a:t>32</a:t>
            </a:r>
            <a:endParaRPr lang="de-DE" altLang="de-DE" sz="1800" b="1" dirty="0"/>
          </a:p>
        </p:txBody>
      </p:sp>
      <p:sp>
        <p:nvSpPr>
          <p:cNvPr id="9227" name="Rectangle 52"/>
          <p:cNvSpPr>
            <a:spLocks noGrp="1" noChangeArrowheads="1"/>
          </p:cNvSpPr>
          <p:nvPr>
            <p:ph type="title"/>
          </p:nvPr>
        </p:nvSpPr>
        <p:spPr>
          <a:xfrm>
            <a:off x="635000" y="1265238"/>
            <a:ext cx="8347075" cy="571500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de-DE" sz="2000" b="1" smtClean="0"/>
              <a:t>Die Details: Der DIA Deutschland-Trend-Vorsorge: </a:t>
            </a:r>
            <a:br>
              <a:rPr lang="de-DE" altLang="de-DE" sz="2000" b="1" smtClean="0"/>
            </a:br>
            <a:r>
              <a:rPr lang="de-DE" altLang="de-DE" sz="2000" b="1" smtClean="0"/>
              <a:t>Indexwerte</a:t>
            </a:r>
            <a:br>
              <a:rPr lang="de-DE" altLang="de-DE" sz="2000" b="1" smtClean="0"/>
            </a:br>
            <a:endParaRPr lang="de-DE" altLang="de-DE" sz="2000" b="1" smtClean="0"/>
          </a:p>
        </p:txBody>
      </p:sp>
      <p:sp>
        <p:nvSpPr>
          <p:cNvPr id="9228" name="AutoShape 53"/>
          <p:cNvSpPr>
            <a:spLocks noChangeArrowheads="1"/>
          </p:cNvSpPr>
          <p:nvPr/>
        </p:nvSpPr>
        <p:spPr bwMode="auto">
          <a:xfrm>
            <a:off x="6946900" y="1076325"/>
            <a:ext cx="1898650" cy="365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100" b="1">
                <a:solidFill>
                  <a:srgbClr val="000000"/>
                </a:solidFill>
              </a:rPr>
              <a:t>DIA Deutschland-Trend-Vorsorge</a:t>
            </a:r>
            <a:endParaRPr lang="de-DE" altLang="de-DE" sz="1100">
              <a:solidFill>
                <a:srgbClr val="000000"/>
              </a:solidFill>
            </a:endParaRPr>
          </a:p>
        </p:txBody>
      </p:sp>
      <p:sp>
        <p:nvSpPr>
          <p:cNvPr id="9229" name="AutoShape 84"/>
          <p:cNvSpPr>
            <a:spLocks noChangeArrowheads="1"/>
          </p:cNvSpPr>
          <p:nvPr/>
        </p:nvSpPr>
        <p:spPr bwMode="auto">
          <a:xfrm rot="5400000">
            <a:off x="3293269" y="5117307"/>
            <a:ext cx="192087" cy="48895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9230" name="AutoShape 85"/>
          <p:cNvSpPr>
            <a:spLocks noChangeArrowheads="1"/>
          </p:cNvSpPr>
          <p:nvPr/>
        </p:nvSpPr>
        <p:spPr bwMode="auto">
          <a:xfrm>
            <a:off x="2314575" y="1924050"/>
            <a:ext cx="2020888" cy="4953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Vorsorge-Dimensionen</a:t>
            </a:r>
          </a:p>
        </p:txBody>
      </p:sp>
      <p:sp>
        <p:nvSpPr>
          <p:cNvPr id="9231" name="Text Box 86"/>
          <p:cNvSpPr txBox="1">
            <a:spLocks noChangeArrowheads="1"/>
          </p:cNvSpPr>
          <p:nvPr/>
        </p:nvSpPr>
        <p:spPr bwMode="auto">
          <a:xfrm>
            <a:off x="2720975" y="5805488"/>
            <a:ext cx="1462088" cy="36988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800" dirty="0"/>
              <a:t>=</a:t>
            </a:r>
            <a:r>
              <a:rPr lang="de-DE" altLang="de-DE" sz="1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̂</a:t>
            </a:r>
            <a:r>
              <a:rPr lang="de-DE" altLang="de-DE" sz="1800" b="1" dirty="0"/>
              <a:t> </a:t>
            </a:r>
            <a:r>
              <a:rPr lang="de-DE" altLang="de-DE" sz="1800" b="1" dirty="0" smtClean="0"/>
              <a:t>101 </a:t>
            </a:r>
            <a:r>
              <a:rPr lang="de-DE" altLang="de-DE" sz="1800" b="1" dirty="0"/>
              <a:t>Pkt.</a:t>
            </a:r>
          </a:p>
        </p:txBody>
      </p:sp>
      <p:sp>
        <p:nvSpPr>
          <p:cNvPr id="9232" name="AutoShape 87"/>
          <p:cNvSpPr>
            <a:spLocks noChangeArrowheads="1"/>
          </p:cNvSpPr>
          <p:nvPr/>
        </p:nvSpPr>
        <p:spPr bwMode="auto">
          <a:xfrm>
            <a:off x="404813" y="5591175"/>
            <a:ext cx="1844675" cy="8350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b="1">
                <a:solidFill>
                  <a:schemeClr val="bg1"/>
                </a:solidFill>
              </a:rPr>
              <a:t>DIA Deutschland- Trend-Vorsorge</a:t>
            </a:r>
          </a:p>
        </p:txBody>
      </p:sp>
      <p:sp>
        <p:nvSpPr>
          <p:cNvPr id="9233" name="AutoShape 59"/>
          <p:cNvSpPr>
            <a:spLocks noChangeArrowheads="1"/>
          </p:cNvSpPr>
          <p:nvPr/>
        </p:nvSpPr>
        <p:spPr bwMode="auto">
          <a:xfrm>
            <a:off x="6726238" y="923925"/>
            <a:ext cx="322262" cy="274638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4.</a:t>
            </a:r>
          </a:p>
        </p:txBody>
      </p:sp>
      <p:sp>
        <p:nvSpPr>
          <p:cNvPr id="9234" name="AutoShape 93"/>
          <p:cNvSpPr>
            <a:spLocks noChangeArrowheads="1"/>
          </p:cNvSpPr>
          <p:nvPr/>
        </p:nvSpPr>
        <p:spPr bwMode="auto">
          <a:xfrm>
            <a:off x="4664075" y="1924050"/>
            <a:ext cx="4244975" cy="4953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>
                <a:solidFill>
                  <a:schemeClr val="bg1"/>
                </a:solidFill>
              </a:rPr>
              <a:t>Berechnung der Dimensionen</a:t>
            </a:r>
          </a:p>
        </p:txBody>
      </p:sp>
      <p:sp>
        <p:nvSpPr>
          <p:cNvPr id="9235" name="Text Box 94"/>
          <p:cNvSpPr txBox="1">
            <a:spLocks noChangeArrowheads="1"/>
          </p:cNvSpPr>
          <p:nvPr/>
        </p:nvSpPr>
        <p:spPr bwMode="auto">
          <a:xfrm>
            <a:off x="4646613" y="3963988"/>
            <a:ext cx="4297362" cy="646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200" i="1" dirty="0"/>
              <a:t>Seite 5</a:t>
            </a:r>
            <a:r>
              <a:rPr lang="de-DE" altLang="de-DE" sz="1200" dirty="0"/>
              <a:t>: Ich habe nicht ausreichend vorgesorgt, möchte aber in den nächsten 12 Monaten mehr für meine Vorsorge tun, Insgesamt: </a:t>
            </a:r>
            <a:r>
              <a:rPr lang="de-DE" altLang="de-DE" sz="1200" dirty="0" smtClean="0"/>
              <a:t>27</a:t>
            </a:r>
            <a:endParaRPr lang="de-DE" altLang="de-DE" sz="1200" dirty="0"/>
          </a:p>
        </p:txBody>
      </p:sp>
      <p:sp>
        <p:nvSpPr>
          <p:cNvPr id="9236" name="Text Box 95"/>
          <p:cNvSpPr txBox="1">
            <a:spLocks noChangeArrowheads="1"/>
          </p:cNvSpPr>
          <p:nvPr/>
        </p:nvSpPr>
        <p:spPr bwMode="auto">
          <a:xfrm>
            <a:off x="4646613" y="3330575"/>
            <a:ext cx="4297362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200" i="1" dirty="0"/>
              <a:t>Seite 4</a:t>
            </a:r>
            <a:r>
              <a:rPr lang="de-DE" altLang="de-DE" sz="1200" dirty="0"/>
              <a:t>: Denken Sie, Ihren Standard im Alter steigern zu können (5%), beibehalten zu können </a:t>
            </a:r>
            <a:r>
              <a:rPr lang="de-DE" altLang="de-DE" sz="1200" dirty="0" smtClean="0"/>
              <a:t>(19%), </a:t>
            </a:r>
            <a:r>
              <a:rPr lang="de-DE" altLang="de-DE" sz="1200" dirty="0"/>
              <a:t>Insgesamt: </a:t>
            </a:r>
            <a:r>
              <a:rPr lang="de-DE" altLang="de-DE" sz="1200" dirty="0" smtClean="0"/>
              <a:t>24 </a:t>
            </a:r>
            <a:endParaRPr lang="de-DE" altLang="de-DE" sz="1200" dirty="0"/>
          </a:p>
        </p:txBody>
      </p:sp>
      <p:sp>
        <p:nvSpPr>
          <p:cNvPr id="9237" name="Text Box 96"/>
          <p:cNvSpPr txBox="1">
            <a:spLocks noChangeArrowheads="1"/>
          </p:cNvSpPr>
          <p:nvPr/>
        </p:nvSpPr>
        <p:spPr bwMode="auto">
          <a:xfrm>
            <a:off x="4646613" y="2516188"/>
            <a:ext cx="4297362" cy="646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sz="1200" i="1" dirty="0"/>
              <a:t>Seite 3</a:t>
            </a:r>
            <a:r>
              <a:rPr lang="de-DE" altLang="de-DE" sz="1200" dirty="0"/>
              <a:t>: Mittelwert über das Vertrauen in die gesetzliche, betriebliche und private Altersvorsorge, multipliziert mit 10, Insgesamt: </a:t>
            </a:r>
            <a:r>
              <a:rPr lang="de-DE" altLang="de-DE" sz="1200" dirty="0" smtClean="0"/>
              <a:t>46</a:t>
            </a:r>
            <a:endParaRPr lang="de-DE" altLang="de-DE" sz="1200" dirty="0"/>
          </a:p>
        </p:txBody>
      </p:sp>
      <p:sp>
        <p:nvSpPr>
          <p:cNvPr id="9238" name="AutoShape 99"/>
          <p:cNvSpPr>
            <a:spLocks noChangeArrowheads="1"/>
          </p:cNvSpPr>
          <p:nvPr/>
        </p:nvSpPr>
        <p:spPr bwMode="auto">
          <a:xfrm>
            <a:off x="4335463" y="2624138"/>
            <a:ext cx="296862" cy="4191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9239" name="AutoShape 100"/>
          <p:cNvSpPr>
            <a:spLocks noChangeArrowheads="1"/>
          </p:cNvSpPr>
          <p:nvPr/>
        </p:nvSpPr>
        <p:spPr bwMode="auto">
          <a:xfrm>
            <a:off x="4335463" y="3328988"/>
            <a:ext cx="296862" cy="4191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  <p:sp>
        <p:nvSpPr>
          <p:cNvPr id="9240" name="AutoShape 101"/>
          <p:cNvSpPr>
            <a:spLocks noChangeArrowheads="1"/>
          </p:cNvSpPr>
          <p:nvPr/>
        </p:nvSpPr>
        <p:spPr bwMode="auto">
          <a:xfrm>
            <a:off x="4335463" y="4033838"/>
            <a:ext cx="296862" cy="4191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5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2"/>
          <p:cNvSpPr txBox="1">
            <a:spLocks noChangeArrowheads="1"/>
          </p:cNvSpPr>
          <p:nvPr/>
        </p:nvSpPr>
        <p:spPr bwMode="auto">
          <a:xfrm>
            <a:off x="635000" y="1265238"/>
            <a:ext cx="83470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MetaPlusBold-Roman" pitchFamily="34" charset="0"/>
              </a:defRPr>
            </a:lvl9pPr>
          </a:lstStyle>
          <a:p>
            <a:pPr>
              <a:defRPr/>
            </a:pPr>
            <a:r>
              <a:rPr lang="de-DE" altLang="de-DE" sz="2000" b="1" kern="0" dirty="0" smtClean="0"/>
              <a:t>Die Details: Der DIA Deutschland-Trend-Vorsorge: </a:t>
            </a:r>
            <a:br>
              <a:rPr lang="de-DE" altLang="de-DE" sz="2000" b="1" kern="0" dirty="0" smtClean="0"/>
            </a:br>
            <a:r>
              <a:rPr lang="de-DE" altLang="de-DE" sz="2000" b="1" kern="0" dirty="0" smtClean="0"/>
              <a:t>Indexwert Gesamt </a:t>
            </a:r>
            <a:br>
              <a:rPr lang="de-DE" altLang="de-DE" sz="2000" b="1" kern="0" dirty="0" smtClean="0"/>
            </a:br>
            <a:endParaRPr lang="de-DE" altLang="de-DE" sz="2000" b="1" kern="0" dirty="0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683525"/>
              </p:ext>
            </p:extLst>
          </p:nvPr>
        </p:nvGraphicFramePr>
        <p:xfrm>
          <a:off x="889000" y="2479675"/>
          <a:ext cx="7834313" cy="330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4" name="Rectangle 9"/>
          <p:cNvSpPr>
            <a:spLocks noChangeArrowheads="1"/>
          </p:cNvSpPr>
          <p:nvPr/>
        </p:nvSpPr>
        <p:spPr bwMode="auto">
          <a:xfrm>
            <a:off x="539750" y="2087563"/>
            <a:ext cx="8183563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A7A9AC"/>
                </a:solidFill>
              </a:rPr>
              <a:t>DIA-Deutschland-Trend-Vorsorge im Jahresverlauf</a:t>
            </a:r>
          </a:p>
        </p:txBody>
      </p:sp>
      <p:sp>
        <p:nvSpPr>
          <p:cNvPr id="10245" name="Text Box 27"/>
          <p:cNvSpPr txBox="1">
            <a:spLocks noChangeArrowheads="1"/>
          </p:cNvSpPr>
          <p:nvPr/>
        </p:nvSpPr>
        <p:spPr bwMode="auto">
          <a:xfrm>
            <a:off x="1189038" y="4629150"/>
            <a:ext cx="422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000">
                <a:solidFill>
                  <a:srgbClr val="000000"/>
                </a:solidFill>
              </a:rPr>
              <a:t>*)</a:t>
            </a:r>
          </a:p>
        </p:txBody>
      </p:sp>
      <p:sp>
        <p:nvSpPr>
          <p:cNvPr id="10246" name="Text Box 28"/>
          <p:cNvSpPr txBox="1">
            <a:spLocks noChangeArrowheads="1"/>
          </p:cNvSpPr>
          <p:nvPr/>
        </p:nvSpPr>
        <p:spPr bwMode="auto">
          <a:xfrm>
            <a:off x="7435850" y="5411788"/>
            <a:ext cx="1654175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000">
                <a:solidFill>
                  <a:srgbClr val="000000"/>
                </a:solidFill>
              </a:rPr>
              <a:t>*) 1.Quartal 2009 = 100</a:t>
            </a:r>
          </a:p>
        </p:txBody>
      </p:sp>
      <p:sp>
        <p:nvSpPr>
          <p:cNvPr id="10247" name="AutoShape 61"/>
          <p:cNvSpPr>
            <a:spLocks noChangeArrowheads="1"/>
          </p:cNvSpPr>
          <p:nvPr/>
        </p:nvSpPr>
        <p:spPr bwMode="auto">
          <a:xfrm>
            <a:off x="6946900" y="1076325"/>
            <a:ext cx="1898650" cy="365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100" b="1">
                <a:solidFill>
                  <a:srgbClr val="000000"/>
                </a:solidFill>
              </a:rPr>
              <a:t>DIA-Deutschland-</a:t>
            </a:r>
            <a:br>
              <a:rPr lang="de-DE" altLang="de-DE" sz="1100" b="1">
                <a:solidFill>
                  <a:srgbClr val="000000"/>
                </a:solidFill>
              </a:rPr>
            </a:br>
            <a:r>
              <a:rPr lang="de-DE" altLang="de-DE" sz="1100" b="1">
                <a:solidFill>
                  <a:srgbClr val="000000"/>
                </a:solidFill>
              </a:rPr>
              <a:t>Trend-Vorsorge</a:t>
            </a:r>
            <a:endParaRPr lang="de-DE" altLang="de-DE" sz="1100">
              <a:solidFill>
                <a:srgbClr val="000000"/>
              </a:solidFill>
            </a:endParaRPr>
          </a:p>
        </p:txBody>
      </p:sp>
      <p:sp>
        <p:nvSpPr>
          <p:cNvPr id="10248" name="Rectangle 2"/>
          <p:cNvSpPr>
            <a:spLocks noChangeArrowheads="1"/>
          </p:cNvSpPr>
          <p:nvPr/>
        </p:nvSpPr>
        <p:spPr bwMode="auto">
          <a:xfrm>
            <a:off x="490538" y="5880100"/>
            <a:ext cx="83185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57188" indent="-357188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de-DE" altLang="de-DE" b="1" dirty="0">
                <a:solidFill>
                  <a:srgbClr val="A50021"/>
                </a:solidFill>
              </a:rPr>
              <a:t>Der DIA Deutschland-Trend-Vorsorge liegt bei </a:t>
            </a:r>
            <a:r>
              <a:rPr lang="de-DE" altLang="de-DE" b="1" dirty="0" smtClean="0">
                <a:solidFill>
                  <a:srgbClr val="A50021"/>
                </a:solidFill>
              </a:rPr>
              <a:t>101 </a:t>
            </a:r>
            <a:r>
              <a:rPr lang="de-DE" altLang="de-DE" b="1" dirty="0">
                <a:solidFill>
                  <a:srgbClr val="A50021"/>
                </a:solidFill>
              </a:rPr>
              <a:t>Punkten. Dieser </a:t>
            </a:r>
            <a:r>
              <a:rPr lang="de-DE" altLang="de-DE" b="1" dirty="0" smtClean="0">
                <a:solidFill>
                  <a:srgbClr val="A50021"/>
                </a:solidFill>
              </a:rPr>
              <a:t>niedrige Wert </a:t>
            </a:r>
            <a:r>
              <a:rPr lang="de-DE" altLang="de-DE" b="1" dirty="0">
                <a:solidFill>
                  <a:srgbClr val="A50021"/>
                </a:solidFill>
              </a:rPr>
              <a:t>ist </a:t>
            </a:r>
            <a:r>
              <a:rPr lang="de-DE" altLang="de-DE" b="1" dirty="0" smtClean="0">
                <a:solidFill>
                  <a:srgbClr val="A50021"/>
                </a:solidFill>
              </a:rPr>
              <a:t>vor allem auf ein Absinken der </a:t>
            </a:r>
            <a:r>
              <a:rPr lang="de-DE" altLang="de-DE" b="1" dirty="0">
                <a:solidFill>
                  <a:srgbClr val="A50021"/>
                </a:solidFill>
              </a:rPr>
              <a:t>Dimensionen </a:t>
            </a:r>
            <a:r>
              <a:rPr lang="de-DE" altLang="de-DE" b="1" dirty="0" smtClean="0">
                <a:solidFill>
                  <a:srgbClr val="A50021"/>
                </a:solidFill>
              </a:rPr>
              <a:t>Vertrauen und </a:t>
            </a:r>
            <a:r>
              <a:rPr lang="de-DE" altLang="de-DE" b="1" dirty="0">
                <a:solidFill>
                  <a:srgbClr val="A50021"/>
                </a:solidFill>
              </a:rPr>
              <a:t>Erwartungen zurückzuführen.</a:t>
            </a:r>
            <a:endParaRPr lang="de-DE" altLang="de-DE" sz="1800" b="1" dirty="0">
              <a:solidFill>
                <a:srgbClr val="A50021"/>
              </a:solidFill>
            </a:endParaRPr>
          </a:p>
        </p:txBody>
      </p:sp>
      <p:sp>
        <p:nvSpPr>
          <p:cNvPr id="10249" name="AutoShape 59"/>
          <p:cNvSpPr>
            <a:spLocks noChangeArrowheads="1"/>
          </p:cNvSpPr>
          <p:nvPr/>
        </p:nvSpPr>
        <p:spPr bwMode="auto">
          <a:xfrm>
            <a:off x="6726238" y="923925"/>
            <a:ext cx="322262" cy="274638"/>
          </a:xfrm>
          <a:prstGeom prst="roundRect">
            <a:avLst>
              <a:gd name="adj" fmla="val 16667"/>
            </a:avLst>
          </a:prstGeom>
          <a:solidFill>
            <a:srgbClr val="4E619E"/>
          </a:solidFill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chemeClr val="tx1"/>
              </a:buClr>
              <a:buSzPct val="70000"/>
              <a:buFont typeface="Marlett" pitchFamily="2" charset="2"/>
              <a:buNone/>
            </a:pPr>
            <a:r>
              <a:rPr lang="de-DE" altLang="de-DE" sz="1800" b="1">
                <a:solidFill>
                  <a:srgbClr val="F8F8F8"/>
                </a:solidFill>
              </a:rPr>
              <a:t>5.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9"/>
          <p:cNvSpPr>
            <a:spLocks noChangeArrowheads="1"/>
          </p:cNvSpPr>
          <p:nvPr/>
        </p:nvSpPr>
        <p:spPr bwMode="auto">
          <a:xfrm>
            <a:off x="1425575" y="765175"/>
            <a:ext cx="7696200" cy="379413"/>
          </a:xfrm>
          <a:prstGeom prst="rect">
            <a:avLst/>
          </a:prstGeom>
          <a:solidFill>
            <a:schemeClr val="bg1">
              <a:alpha val="89803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800" b="1">
                <a:solidFill>
                  <a:schemeClr val="tx2"/>
                </a:solidFill>
              </a:rPr>
              <a:t>Der DIA Deutschland-Trend-Vorsorge</a:t>
            </a:r>
          </a:p>
        </p:txBody>
      </p:sp>
      <p:sp>
        <p:nvSpPr>
          <p:cNvPr id="11267" name="Rectangle 10"/>
          <p:cNvSpPr>
            <a:spLocks noChangeArrowheads="1"/>
          </p:cNvSpPr>
          <p:nvPr/>
        </p:nvSpPr>
        <p:spPr bwMode="auto">
          <a:xfrm>
            <a:off x="1425575" y="768350"/>
            <a:ext cx="500063" cy="37623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de-DE" altLang="de-DE" sz="2400" b="1">
              <a:solidFill>
                <a:schemeClr val="bg1"/>
              </a:solidFill>
            </a:endParaRP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793750" y="2082800"/>
            <a:ext cx="7948613" cy="369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52425" indent="-352425"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 dirty="0"/>
              <a:t>n = </a:t>
            </a:r>
            <a:r>
              <a:rPr lang="de-DE" altLang="de-DE" sz="1800" dirty="0" smtClean="0"/>
              <a:t>1.005 </a:t>
            </a:r>
            <a:r>
              <a:rPr lang="de-DE" altLang="de-DE" sz="1800" dirty="0"/>
              <a:t>Befragte</a:t>
            </a:r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 dirty="0"/>
              <a:t>Zielgruppe: Erwerbspersonen zwischen 18 und 65 Jahren; nicht befragt werden Schüler, Studenten und Azubis sowie Rentner (Vorruhestand, Rente wegen Erwerbsunfähigkeit)</a:t>
            </a:r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 dirty="0"/>
              <a:t>Durchführung Online über das Panel </a:t>
            </a:r>
            <a:r>
              <a:rPr lang="de-DE" altLang="de-DE" sz="1800" dirty="0">
                <a:hlinkClick r:id="rId3"/>
              </a:rPr>
              <a:t>www.yougovpanel.de</a:t>
            </a:r>
            <a:endParaRPr lang="de-DE" altLang="de-DE" sz="1800" dirty="0"/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 dirty="0"/>
              <a:t>Zeitraum der Befragung: </a:t>
            </a:r>
            <a:r>
              <a:rPr lang="de-DE" altLang="de-DE" sz="1800" dirty="0" smtClean="0"/>
              <a:t>14.12.2016 </a:t>
            </a:r>
            <a:r>
              <a:rPr lang="de-DE" altLang="de-DE" sz="1800" dirty="0"/>
              <a:t>bis </a:t>
            </a:r>
            <a:r>
              <a:rPr lang="de-DE" altLang="de-DE" sz="1800" dirty="0" smtClean="0"/>
              <a:t>19.12.2016 </a:t>
            </a:r>
            <a:endParaRPr lang="de-DE" altLang="de-DE" sz="1800" dirty="0"/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 dirty="0"/>
              <a:t>Gewichtung der Ergebnisse nach soziodemografischen Merkmalen</a:t>
            </a:r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 dirty="0"/>
              <a:t>Ergebnisse sind repräsentativ für die Gesamtheit der Bevölkerung</a:t>
            </a:r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r>
              <a:rPr lang="de-DE" altLang="de-DE" sz="1800" dirty="0"/>
              <a:t>Vergleichsdaten für die vorherigen Quartale / dem vorherigen vierten Quartal des letzten Jahres liegen vor</a:t>
            </a:r>
          </a:p>
          <a:p>
            <a:pPr eaLnBrk="1" hangingPunct="1">
              <a:spcBef>
                <a:spcPct val="40000"/>
              </a:spcBef>
              <a:buSzPct val="125000"/>
              <a:buFont typeface="Wingdings" panose="05000000000000000000" pitchFamily="2" charset="2"/>
              <a:buChar char="§"/>
            </a:pPr>
            <a:endParaRPr lang="de-DE" altLang="de-DE" sz="1800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635000" y="1257300"/>
            <a:ext cx="8229600" cy="571500"/>
          </a:xfrm>
        </p:spPr>
        <p:txBody>
          <a:bodyPr/>
          <a:lstStyle/>
          <a:p>
            <a:r>
              <a:rPr lang="de-DE" altLang="de-DE" sz="2000" b="1" dirty="0" smtClean="0"/>
              <a:t>Die Details: DIA-Befragung, 24. Welle: 1.005 Personen, Online</a:t>
            </a:r>
            <a:br>
              <a:rPr lang="de-DE" altLang="de-DE" sz="2000" b="1" dirty="0" smtClean="0"/>
            </a:br>
            <a:endParaRPr lang="de-DE" altLang="de-DE" sz="2000" b="1" dirty="0" smtClean="0"/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565150" y="1684338"/>
            <a:ext cx="8183563" cy="22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35000"/>
              </a:spcBef>
              <a:buClr>
                <a:schemeClr val="tx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70000"/>
              </a:spcBef>
              <a:buClr>
                <a:schemeClr val="tx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5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800" b="1">
                <a:solidFill>
                  <a:srgbClr val="A7A9AC"/>
                </a:solidFill>
              </a:rPr>
              <a:t>Methodik und Stichprobe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">
      <a:dk1>
        <a:srgbClr val="000000"/>
      </a:dk1>
      <a:lt1>
        <a:srgbClr val="FFFFFF"/>
      </a:lt1>
      <a:dk2>
        <a:srgbClr val="003279"/>
      </a:dk2>
      <a:lt2>
        <a:srgbClr val="4D4D4D"/>
      </a:lt2>
      <a:accent1>
        <a:srgbClr val="D4D9EA"/>
      </a:accent1>
      <a:accent2>
        <a:srgbClr val="697BB5"/>
      </a:accent2>
      <a:accent3>
        <a:srgbClr val="FFFFFF"/>
      </a:accent3>
      <a:accent4>
        <a:srgbClr val="000000"/>
      </a:accent4>
      <a:accent5>
        <a:srgbClr val="E6E9F3"/>
      </a:accent5>
      <a:accent6>
        <a:srgbClr val="5E6FA4"/>
      </a:accent6>
      <a:hlink>
        <a:srgbClr val="A8B2D4"/>
      </a:hlink>
      <a:folHlink>
        <a:srgbClr val="B2B2B2"/>
      </a:folHlink>
    </a:clrScheme>
    <a:fontScheme name="Leere Präsentation">
      <a:majorFont>
        <a:latin typeface="MetaPlusBold-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52425" marR="0" indent="-352425" algn="l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tx2"/>
          </a:buClr>
          <a:buSzPct val="125000"/>
          <a:buFont typeface="Wingdings" pitchFamily="2" charset="2"/>
          <a:buChar char="§"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52425" marR="0" indent="-352425" algn="l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tx2"/>
          </a:buClr>
          <a:buSzPct val="125000"/>
          <a:buFont typeface="Wingdings" pitchFamily="2" charset="2"/>
          <a:buChar char="§"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945</Words>
  <Application>Microsoft Office PowerPoint</Application>
  <PresentationFormat>Bildschirmpräsentation (4:3)</PresentationFormat>
  <Paragraphs>135</Paragraphs>
  <Slides>10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Leere Präsentation</vt:lpstr>
      <vt:lpstr>PowerPoint-Präsentation</vt:lpstr>
      <vt:lpstr>Der DIA Deutschland-Trend-Vorsorge liegt im 4. Quartal 2016 bei 101 Punkten</vt:lpstr>
      <vt:lpstr>Faktoren des DIA Deutschland-Trend-Vorsorge </vt:lpstr>
      <vt:lpstr>Die Details: Der DIA Deutschland-Trend-Vorsorge</vt:lpstr>
      <vt:lpstr>Die Details: Der DIA Deutschland-Trend-Vorsorge: Denken Sie, Ihren Lebensstandard im Alter…</vt:lpstr>
      <vt:lpstr>Die Details: Der DIA Deutschland-Trend-Vorsorge</vt:lpstr>
      <vt:lpstr>Die Details: Der DIA Deutschland-Trend-Vorsorge:  Indexwerte </vt:lpstr>
      <vt:lpstr>PowerPoint-Präsentation</vt:lpstr>
      <vt:lpstr>Die Details: DIA-Befragung, 24. Welle: 1.005 Personen, Online </vt:lpstr>
      <vt:lpstr>DIA-Vorsorge-Index</vt:lpstr>
    </vt:vector>
  </TitlesOfParts>
  <Company>Novensis Media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Deutsches Institut für Altersvorsorge</dc:title>
  <dc:creator>Bernd Katzenstein</dc:creator>
  <cp:keywords>André Kwossek</cp:keywords>
  <dc:description>Novensis Gruppe -_x000d_
Novensis Media GmbH &amp; Co. KG_x000d_
Kasernenstrasse 2_x000d_
61348 Bad Homburg_x000d_
Tel.: +49 6172 68109-0_x000d_
Fax: +49 6172 68109-11_x000d_
info@novensis.de_x000d_
www.novensis.de</dc:description>
  <cp:lastModifiedBy>Klaus Morgenstern</cp:lastModifiedBy>
  <cp:revision>1620</cp:revision>
  <cp:lastPrinted>2013-12-06T13:45:22Z</cp:lastPrinted>
  <dcterms:created xsi:type="dcterms:W3CDTF">2003-06-19T10:42:55Z</dcterms:created>
  <dcterms:modified xsi:type="dcterms:W3CDTF">2017-01-16T08:51:30Z</dcterms:modified>
</cp:coreProperties>
</file>